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516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0C7D303-2904-4ADF-914E-B1FF940836AA}" type="datetimeFigureOut">
              <a:rPr lang="en-US" smtClean="0"/>
              <a:t>21.03.2018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71DB15C-E72D-4A73-8EAF-E9E5E4F5CA9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19944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D303-2904-4ADF-914E-B1FF940836AA}" type="datetimeFigureOut">
              <a:rPr lang="en-US" smtClean="0"/>
              <a:t>21.03.2018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DB15C-E72D-4A73-8EAF-E9E5E4F5C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61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D303-2904-4ADF-914E-B1FF940836AA}" type="datetimeFigureOut">
              <a:rPr lang="en-US" smtClean="0"/>
              <a:t>21.03.2018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DB15C-E72D-4A73-8EAF-E9E5E4F5C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12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D303-2904-4ADF-914E-B1FF940836AA}" type="datetimeFigureOut">
              <a:rPr lang="en-US" smtClean="0"/>
              <a:t>21.03.2018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DB15C-E72D-4A73-8EAF-E9E5E4F5C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0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0C7D303-2904-4ADF-914E-B1FF940836AA}" type="datetimeFigureOut">
              <a:rPr lang="en-US" smtClean="0"/>
              <a:t>21.03.2018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71DB15C-E72D-4A73-8EAF-E9E5E4F5CA9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545076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D303-2904-4ADF-914E-B1FF940836AA}" type="datetimeFigureOut">
              <a:rPr lang="en-US" smtClean="0"/>
              <a:t>21.03.2018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DB15C-E72D-4A73-8EAF-E9E5E4F5C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08694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D303-2904-4ADF-914E-B1FF940836AA}" type="datetimeFigureOut">
              <a:rPr lang="en-US" smtClean="0"/>
              <a:t>21.03.2018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DB15C-E72D-4A73-8EAF-E9E5E4F5C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8574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D303-2904-4ADF-914E-B1FF940836AA}" type="datetimeFigureOut">
              <a:rPr lang="en-US" smtClean="0"/>
              <a:t>21.03.2018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DB15C-E72D-4A73-8EAF-E9E5E4F5C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562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D303-2904-4ADF-914E-B1FF940836AA}" type="datetimeFigureOut">
              <a:rPr lang="en-US" smtClean="0"/>
              <a:t>21.03.2018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DB15C-E72D-4A73-8EAF-E9E5E4F5C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619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0C7D303-2904-4ADF-914E-B1FF940836AA}" type="datetimeFigureOut">
              <a:rPr lang="en-US" smtClean="0"/>
              <a:t>21.03.2018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71DB15C-E72D-4A73-8EAF-E9E5E4F5CA9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0816516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0C7D303-2904-4ADF-914E-B1FF940836AA}" type="datetimeFigureOut">
              <a:rPr lang="en-US" smtClean="0"/>
              <a:t>21.03.2018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71DB15C-E72D-4A73-8EAF-E9E5E4F5C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92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0C7D303-2904-4ADF-914E-B1FF940836AA}" type="datetimeFigureOut">
              <a:rPr lang="en-US" smtClean="0"/>
              <a:t>21.03.2018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71DB15C-E72D-4A73-8EAF-E9E5E4F5CA9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938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nwin.rs/philips-stedljiva-sijalica-small-economy-14w-65w-cdl-e27-ps331-1183304.html" TargetMode="External"/><Relationship Id="rId2" Type="http://schemas.openxmlformats.org/officeDocument/2006/relationships/hyperlink" Target="http://www.winwin.rs/philips-sijalica-a55-60w-230v-e27-cl-bistra-1183280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winwin.rs/sijalica-led-xled-e27-5w-toplo-bela-3000k-470lm-021180-4750014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Stedljive</a:t>
            </a:r>
            <a:r>
              <a:rPr lang="en-US" dirty="0" smtClean="0"/>
              <a:t> </a:t>
            </a:r>
            <a:r>
              <a:rPr lang="en-US" dirty="0" err="1" smtClean="0"/>
              <a:t>sijalice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723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Obicne</a:t>
            </a:r>
            <a:r>
              <a:rPr lang="en-US" dirty="0" smtClean="0"/>
              <a:t> </a:t>
            </a:r>
            <a:r>
              <a:rPr lang="en-US" dirty="0" err="1" smtClean="0"/>
              <a:t>sijalice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423367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LED </a:t>
            </a:r>
            <a:r>
              <a:rPr lang="en-US" dirty="0" err="1" smtClean="0"/>
              <a:t>sv</a:t>
            </a:r>
            <a:r>
              <a:rPr lang="sr-Latn-ME" dirty="0" smtClean="0"/>
              <a:t>j</a:t>
            </a:r>
            <a:r>
              <a:rPr lang="en-US" dirty="0" err="1" smtClean="0"/>
              <a:t>etiljka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smtClean="0"/>
              <a:t>v</a:t>
            </a:r>
            <a:r>
              <a:rPr lang="sr-Latn-ME" dirty="0" smtClean="0"/>
              <a:t>j</a:t>
            </a:r>
            <a:r>
              <a:rPr lang="en-US" dirty="0" err="1" smtClean="0"/>
              <a:t>eštački</a:t>
            </a:r>
            <a:r>
              <a:rPr lang="en-US" dirty="0" smtClean="0"/>
              <a:t> </a:t>
            </a:r>
            <a:r>
              <a:rPr lang="en-US" dirty="0" err="1"/>
              <a:t>izvor</a:t>
            </a:r>
            <a:r>
              <a:rPr lang="en-US" dirty="0"/>
              <a:t> </a:t>
            </a:r>
            <a:r>
              <a:rPr lang="en-US" dirty="0" err="1" smtClean="0"/>
              <a:t>sv</a:t>
            </a:r>
            <a:r>
              <a:rPr lang="sr-Latn-ME" dirty="0" smtClean="0"/>
              <a:t>j</a:t>
            </a:r>
            <a:r>
              <a:rPr lang="en-US" dirty="0" err="1" smtClean="0"/>
              <a:t>etlosti</a:t>
            </a:r>
            <a:r>
              <a:rPr lang="en-US" dirty="0" smtClean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čini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LED </a:t>
            </a:r>
            <a:r>
              <a:rPr lang="en-US" dirty="0" err="1"/>
              <a:t>dioda</a:t>
            </a:r>
            <a:r>
              <a:rPr lang="en-US" dirty="0"/>
              <a:t> </a:t>
            </a:r>
            <a:r>
              <a:rPr lang="en-US" dirty="0" err="1"/>
              <a:t>upakovanih</a:t>
            </a:r>
            <a:r>
              <a:rPr lang="en-US" dirty="0"/>
              <a:t> u </a:t>
            </a:r>
            <a:r>
              <a:rPr lang="en-US" dirty="0" err="1"/>
              <a:t>jednu</a:t>
            </a:r>
            <a:r>
              <a:rPr lang="en-US" dirty="0"/>
              <a:t> </a:t>
            </a:r>
            <a:r>
              <a:rPr lang="en-US" dirty="0" err="1" smtClean="0"/>
              <a:t>sv</a:t>
            </a:r>
            <a:r>
              <a:rPr lang="sr-Latn-ME" dirty="0" smtClean="0"/>
              <a:t>j</a:t>
            </a:r>
            <a:r>
              <a:rPr lang="en-US" dirty="0" err="1" smtClean="0"/>
              <a:t>etiljku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sijalicu</a:t>
            </a:r>
            <a:r>
              <a:rPr lang="en-US" dirty="0"/>
              <a:t>). Ova </a:t>
            </a:r>
            <a:r>
              <a:rPr lang="en-US" dirty="0" err="1" smtClean="0"/>
              <a:t>sv</a:t>
            </a:r>
            <a:r>
              <a:rPr lang="sr-Latn-ME" dirty="0" smtClean="0"/>
              <a:t>j</a:t>
            </a:r>
            <a:r>
              <a:rPr lang="en-US" dirty="0" err="1" smtClean="0"/>
              <a:t>etiljka</a:t>
            </a:r>
            <a:r>
              <a:rPr lang="en-US" dirty="0" smtClean="0"/>
              <a:t> </a:t>
            </a:r>
            <a:r>
              <a:rPr lang="en-US" dirty="0" err="1"/>
              <a:t>rade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principu</a:t>
            </a:r>
            <a:r>
              <a:rPr lang="en-US" dirty="0"/>
              <a:t> </a:t>
            </a:r>
            <a:r>
              <a:rPr lang="en-US" dirty="0" err="1"/>
              <a:t>elektrolumininscencija</a:t>
            </a:r>
            <a:r>
              <a:rPr lang="en-US" dirty="0"/>
              <a:t>, </a:t>
            </a:r>
            <a:r>
              <a:rPr lang="en-US" dirty="0" err="1"/>
              <a:t>pojavi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nastaje</a:t>
            </a:r>
            <a:r>
              <a:rPr lang="en-US" dirty="0"/>
              <a:t>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rekombinacije</a:t>
            </a:r>
            <a:r>
              <a:rPr lang="en-US" dirty="0"/>
              <a:t> </a:t>
            </a:r>
            <a:r>
              <a:rPr lang="en-US" dirty="0" err="1"/>
              <a:t>elektrona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šupljina</a:t>
            </a:r>
            <a:r>
              <a:rPr lang="en-US" dirty="0"/>
              <a:t> u </a:t>
            </a:r>
            <a:r>
              <a:rPr lang="en-US" dirty="0" err="1"/>
              <a:t>poluprovodniku</a:t>
            </a:r>
            <a:r>
              <a:rPr lang="en-US" dirty="0"/>
              <a:t>. </a:t>
            </a:r>
            <a:r>
              <a:rPr lang="en-US" dirty="0" err="1"/>
              <a:t>Za</a:t>
            </a:r>
            <a:r>
              <a:rPr lang="en-US" dirty="0"/>
              <a:t> rad LED </a:t>
            </a:r>
            <a:r>
              <a:rPr lang="en-US" dirty="0" err="1" smtClean="0"/>
              <a:t>sv</a:t>
            </a:r>
            <a:r>
              <a:rPr lang="sr-Latn-ME" dirty="0" smtClean="0"/>
              <a:t>j</a:t>
            </a:r>
            <a:r>
              <a:rPr lang="en-US" dirty="0" err="1" smtClean="0"/>
              <a:t>etiljki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potrebna</a:t>
            </a:r>
            <a:r>
              <a:rPr lang="en-US" dirty="0"/>
              <a:t> </a:t>
            </a:r>
            <a:r>
              <a:rPr lang="en-US" dirty="0" err="1"/>
              <a:t>kontrolisana</a:t>
            </a:r>
            <a:r>
              <a:rPr lang="en-US" dirty="0"/>
              <a:t> </a:t>
            </a:r>
            <a:r>
              <a:rPr lang="en-US" dirty="0" err="1" smtClean="0"/>
              <a:t>jednosm</a:t>
            </a:r>
            <a:r>
              <a:rPr lang="sr-Latn-ME" dirty="0" smtClean="0"/>
              <a:t>j</a:t>
            </a:r>
            <a:r>
              <a:rPr lang="en-US" dirty="0" err="1" smtClean="0"/>
              <a:t>erna</a:t>
            </a:r>
            <a:r>
              <a:rPr lang="en-US" dirty="0" smtClean="0"/>
              <a:t> </a:t>
            </a:r>
            <a:r>
              <a:rPr lang="en-US" dirty="0" err="1"/>
              <a:t>struja</a:t>
            </a:r>
            <a:r>
              <a:rPr lang="en-US" dirty="0"/>
              <a:t>, pa </a:t>
            </a:r>
            <a:r>
              <a:rPr lang="en-US" dirty="0" err="1"/>
              <a:t>su</a:t>
            </a:r>
            <a:r>
              <a:rPr lang="en-US" dirty="0"/>
              <a:t> one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 smtClean="0"/>
              <a:t>snabd</a:t>
            </a:r>
            <a:r>
              <a:rPr lang="sr-Latn-ME" dirty="0" smtClean="0"/>
              <a:t>j</a:t>
            </a:r>
            <a:r>
              <a:rPr lang="en-US" dirty="0" err="1" smtClean="0"/>
              <a:t>evenim</a:t>
            </a:r>
            <a:r>
              <a:rPr lang="en-US" dirty="0" smtClean="0"/>
              <a:t> </a:t>
            </a:r>
            <a:r>
              <a:rPr lang="en-US" dirty="0" err="1"/>
              <a:t>potrebnim</a:t>
            </a:r>
            <a:r>
              <a:rPr lang="en-US" dirty="0"/>
              <a:t> </a:t>
            </a:r>
            <a:r>
              <a:rPr lang="en-US" dirty="0" err="1"/>
              <a:t>pogonskim</a:t>
            </a:r>
            <a:r>
              <a:rPr lang="en-US" dirty="0"/>
              <a:t> </a:t>
            </a:r>
            <a:r>
              <a:rPr lang="en-US" dirty="0" err="1"/>
              <a:t>uređajima</a:t>
            </a:r>
            <a:r>
              <a:rPr lang="en-US" dirty="0"/>
              <a:t> (</a:t>
            </a:r>
            <a:r>
              <a:rPr lang="en-US" dirty="0" err="1"/>
              <a:t>drajverima</a:t>
            </a:r>
            <a:r>
              <a:rPr lang="en-US" dirty="0"/>
              <a:t>). Same LED diode ne </a:t>
            </a:r>
            <a:r>
              <a:rPr lang="en-US" dirty="0" err="1"/>
              <a:t>proizvode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količine</a:t>
            </a:r>
            <a:r>
              <a:rPr lang="en-US" dirty="0"/>
              <a:t> </a:t>
            </a:r>
            <a:r>
              <a:rPr lang="en-US" dirty="0" err="1"/>
              <a:t>toplote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pogonski</a:t>
            </a:r>
            <a:r>
              <a:rPr lang="en-US" dirty="0"/>
              <a:t> </a:t>
            </a:r>
            <a:r>
              <a:rPr lang="en-US" dirty="0" err="1"/>
              <a:t>uređaji</a:t>
            </a:r>
            <a:r>
              <a:rPr lang="en-US" dirty="0"/>
              <a:t> da. </a:t>
            </a:r>
            <a:r>
              <a:rPr lang="en-US" dirty="0" err="1"/>
              <a:t>Stoga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 smtClean="0"/>
              <a:t>sv</a:t>
            </a:r>
            <a:r>
              <a:rPr lang="sr-Latn-ME" dirty="0" smtClean="0"/>
              <a:t>j</a:t>
            </a:r>
            <a:r>
              <a:rPr lang="en-US" dirty="0" err="1" smtClean="0"/>
              <a:t>etiljke</a:t>
            </a:r>
            <a:r>
              <a:rPr lang="en-US" dirty="0" smtClean="0"/>
              <a:t> </a:t>
            </a:r>
            <a:r>
              <a:rPr lang="en-US" dirty="0" err="1"/>
              <a:t>izuzetno</a:t>
            </a:r>
            <a:r>
              <a:rPr lang="en-US" dirty="0"/>
              <a:t> </a:t>
            </a:r>
            <a:r>
              <a:rPr lang="en-US" dirty="0" err="1" smtClean="0"/>
              <a:t>os</a:t>
            </a:r>
            <a:r>
              <a:rPr lang="sr-Latn-ME" dirty="0" smtClean="0"/>
              <a:t>j</a:t>
            </a:r>
            <a:r>
              <a:rPr lang="en-US" dirty="0" err="1" smtClean="0"/>
              <a:t>etljive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visoke</a:t>
            </a:r>
            <a:r>
              <a:rPr lang="en-US" dirty="0"/>
              <a:t> temperature, pa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opremljene</a:t>
            </a:r>
            <a:r>
              <a:rPr lang="en-US" dirty="0"/>
              <a:t> </a:t>
            </a:r>
            <a:r>
              <a:rPr lang="en-US" dirty="0" err="1"/>
              <a:t>hladnjacima</a:t>
            </a:r>
            <a:r>
              <a:rPr lang="en-US" dirty="0"/>
              <a:t>.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181659" y="1367027"/>
            <a:ext cx="4065461" cy="40654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AutoShape 2" descr="Rezultat slika za sijal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58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Stedljiva</a:t>
            </a:r>
            <a:r>
              <a:rPr lang="en-US" dirty="0" smtClean="0"/>
              <a:t> </a:t>
            </a:r>
            <a:r>
              <a:rPr lang="en-US" dirty="0" err="1" smtClean="0"/>
              <a:t>sijalica</a:t>
            </a:r>
            <a:endParaRPr lang="en-US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871460" y="1912810"/>
            <a:ext cx="2403626" cy="39926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Sijalica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kompaktna</a:t>
            </a:r>
            <a:r>
              <a:rPr lang="en-US" dirty="0"/>
              <a:t> </a:t>
            </a:r>
            <a:r>
              <a:rPr lang="en-US" dirty="0" err="1"/>
              <a:t>fluorescentna</a:t>
            </a:r>
            <a:r>
              <a:rPr lang="en-US" dirty="0"/>
              <a:t> </a:t>
            </a:r>
            <a:r>
              <a:rPr lang="en-US" dirty="0" err="1"/>
              <a:t>lampa</a:t>
            </a:r>
            <a:r>
              <a:rPr lang="en-US" dirty="0"/>
              <a:t> (CFL) je tip </a:t>
            </a:r>
            <a:r>
              <a:rPr lang="en-US" dirty="0" err="1"/>
              <a:t>fluorescentne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evi</a:t>
            </a:r>
            <a:r>
              <a:rPr lang="en-US" dirty="0"/>
              <a:t>. </a:t>
            </a:r>
            <a:r>
              <a:rPr lang="en-US" dirty="0" smtClean="0"/>
              <a:t>Nam</a:t>
            </a:r>
            <a:r>
              <a:rPr lang="sr-Latn-ME" dirty="0" smtClean="0"/>
              <a:t>i</a:t>
            </a:r>
            <a:r>
              <a:rPr lang="en-US" dirty="0" smtClean="0"/>
              <a:t>je</a:t>
            </a:r>
            <a:r>
              <a:rPr lang="sr-Latn-ME" dirty="0" smtClean="0"/>
              <a:t>nje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zam</a:t>
            </a:r>
            <a:r>
              <a:rPr lang="sr-Latn-ME" dirty="0" smtClean="0"/>
              <a:t>j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 err="1"/>
              <a:t>sijalice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žarnom</a:t>
            </a:r>
            <a:r>
              <a:rPr lang="en-US" dirty="0"/>
              <a:t> </a:t>
            </a:r>
            <a:r>
              <a:rPr lang="en-US" dirty="0" err="1"/>
              <a:t>niti</a:t>
            </a:r>
            <a:r>
              <a:rPr lang="en-US" dirty="0"/>
              <a:t>. Lampe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štede</a:t>
            </a:r>
            <a:r>
              <a:rPr lang="en-US" dirty="0"/>
              <a:t> </a:t>
            </a:r>
            <a:r>
              <a:rPr lang="en-US" dirty="0" err="1"/>
              <a:t>energiju</a:t>
            </a:r>
            <a:r>
              <a:rPr lang="en-US" dirty="0"/>
              <a:t> "</a:t>
            </a:r>
            <a:r>
              <a:rPr lang="en-US" dirty="0" err="1"/>
              <a:t>troše</a:t>
            </a:r>
            <a:r>
              <a:rPr lang="en-US" dirty="0"/>
              <a:t>"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električne</a:t>
            </a:r>
            <a:r>
              <a:rPr lang="en-US" dirty="0"/>
              <a:t> </a:t>
            </a:r>
            <a:r>
              <a:rPr lang="en-US" dirty="0" err="1"/>
              <a:t>energije</a:t>
            </a:r>
            <a:r>
              <a:rPr lang="en-US" dirty="0"/>
              <a:t>,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duži</a:t>
            </a:r>
            <a:r>
              <a:rPr lang="en-US" dirty="0"/>
              <a:t> </a:t>
            </a:r>
            <a:r>
              <a:rPr lang="en-US" dirty="0" err="1"/>
              <a:t>životni</a:t>
            </a:r>
            <a:r>
              <a:rPr lang="en-US" dirty="0"/>
              <a:t> </a:t>
            </a:r>
            <a:r>
              <a:rPr lang="en-US" dirty="0" err="1"/>
              <a:t>vijek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toga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skuplje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svog</a:t>
            </a:r>
            <a:r>
              <a:rPr lang="en-US" dirty="0"/>
              <a:t> </a:t>
            </a:r>
            <a:r>
              <a:rPr lang="en-US" dirty="0" err="1"/>
              <a:t>živog</a:t>
            </a:r>
            <a:r>
              <a:rPr lang="en-US" dirty="0"/>
              <a:t> </a:t>
            </a:r>
            <a:r>
              <a:rPr lang="en-US" dirty="0" err="1"/>
              <a:t>sadržaja</a:t>
            </a:r>
            <a:r>
              <a:rPr lang="en-US" dirty="0"/>
              <a:t> </a:t>
            </a:r>
            <a:r>
              <a:rPr lang="en-US" dirty="0" err="1"/>
              <a:t>potencijalno</a:t>
            </a:r>
            <a:r>
              <a:rPr lang="en-US" dirty="0"/>
              <a:t> </a:t>
            </a:r>
            <a:r>
              <a:rPr lang="en-US" dirty="0" err="1"/>
              <a:t>opasne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ljudsko</a:t>
            </a:r>
            <a:r>
              <a:rPr lang="en-US" dirty="0"/>
              <a:t> </a:t>
            </a:r>
            <a:r>
              <a:rPr lang="en-US" dirty="0" err="1"/>
              <a:t>zdravlje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životnu</a:t>
            </a:r>
            <a:r>
              <a:rPr lang="en-US" dirty="0"/>
              <a:t> </a:t>
            </a:r>
            <a:r>
              <a:rPr lang="en-US" dirty="0" err="1"/>
              <a:t>sredinu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Tip </a:t>
            </a:r>
            <a:r>
              <a:rPr lang="en-US" dirty="0" err="1" smtClean="0"/>
              <a:t>sv</a:t>
            </a:r>
            <a:r>
              <a:rPr lang="sr-Latn-ME" dirty="0" smtClean="0"/>
              <a:t>j</a:t>
            </a:r>
            <a:r>
              <a:rPr lang="en-US" dirty="0" err="1" smtClean="0"/>
              <a:t>ećice</a:t>
            </a:r>
            <a:r>
              <a:rPr lang="en-US" dirty="0" smtClean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nešto</a:t>
            </a:r>
            <a:r>
              <a:rPr lang="en-US" dirty="0"/>
              <a:t> </a:t>
            </a:r>
            <a:r>
              <a:rPr lang="en-US" dirty="0" err="1"/>
              <a:t>niži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evastog</a:t>
            </a:r>
            <a:r>
              <a:rPr lang="en-US" dirty="0" smtClean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debelog</a:t>
            </a:r>
            <a:r>
              <a:rPr lang="en-US" dirty="0"/>
              <a:t> </a:t>
            </a:r>
            <a:r>
              <a:rPr lang="en-US" dirty="0" err="1"/>
              <a:t>sloja</a:t>
            </a:r>
            <a:r>
              <a:rPr lang="en-US" dirty="0"/>
              <a:t> </a:t>
            </a:r>
            <a:r>
              <a:rPr lang="en-US" dirty="0" err="1"/>
              <a:t>fluorescentnog</a:t>
            </a:r>
            <a:r>
              <a:rPr lang="en-US" dirty="0"/>
              <a:t> </a:t>
            </a:r>
            <a:r>
              <a:rPr lang="en-US" dirty="0" err="1"/>
              <a:t>premaza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donje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DefaultOcx"/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HTMLSelect1"/>
          <p:cNvPicPr preferRelativeResize="0">
            <a:picLocks noChangeArrowheads="1" noChangeShapeType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741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Konstrukcija</a:t>
            </a:r>
            <a:r>
              <a:rPr lang="en-US" dirty="0" smtClean="0"/>
              <a:t> </a:t>
            </a:r>
            <a:r>
              <a:rPr lang="en-US" dirty="0" err="1" smtClean="0"/>
              <a:t>stedljivih</a:t>
            </a:r>
            <a:r>
              <a:rPr lang="en-US" dirty="0" smtClean="0"/>
              <a:t> </a:t>
            </a:r>
            <a:r>
              <a:rPr lang="en-US" dirty="0" err="1" smtClean="0"/>
              <a:t>sijalica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Najvažniji</a:t>
            </a:r>
            <a:r>
              <a:rPr lang="en-US" dirty="0"/>
              <a:t> </a:t>
            </a:r>
            <a:r>
              <a:rPr lang="en-US" dirty="0" err="1"/>
              <a:t>tehnički</a:t>
            </a:r>
            <a:r>
              <a:rPr lang="en-US" dirty="0"/>
              <a:t> </a:t>
            </a:r>
            <a:r>
              <a:rPr lang="en-US" dirty="0" err="1"/>
              <a:t>napredak</a:t>
            </a:r>
            <a:r>
              <a:rPr lang="en-US" dirty="0"/>
              <a:t> bio je </a:t>
            </a:r>
            <a:r>
              <a:rPr lang="en-US" dirty="0" err="1" smtClean="0"/>
              <a:t>zam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elektromagnetn</a:t>
            </a:r>
            <a:r>
              <a:rPr lang="sr-Latn-ME" dirty="0" smtClean="0"/>
              <a:t>og</a:t>
            </a:r>
            <a:r>
              <a:rPr lang="en-US" dirty="0" smtClean="0"/>
              <a:t> </a:t>
            </a:r>
            <a:r>
              <a:rPr lang="en-US" dirty="0" err="1"/>
              <a:t>balasta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elektronskom</a:t>
            </a:r>
            <a:r>
              <a:rPr lang="en-US" dirty="0"/>
              <a:t> </a:t>
            </a:r>
            <a:r>
              <a:rPr lang="en-US" dirty="0" err="1"/>
              <a:t>prigušnicom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uklonila</a:t>
            </a:r>
            <a:r>
              <a:rPr lang="en-US" dirty="0"/>
              <a:t> </a:t>
            </a:r>
            <a:r>
              <a:rPr lang="en-US" dirty="0" err="1"/>
              <a:t>većinu</a:t>
            </a:r>
            <a:r>
              <a:rPr lang="en-US" dirty="0"/>
              <a:t> </a:t>
            </a:r>
            <a:r>
              <a:rPr lang="en-US" dirty="0" err="1"/>
              <a:t>treperenja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sporog</a:t>
            </a:r>
            <a:r>
              <a:rPr lang="en-US" dirty="0"/>
              <a:t> </a:t>
            </a:r>
            <a:r>
              <a:rPr lang="en-US" dirty="0" err="1"/>
              <a:t>paljenja</a:t>
            </a:r>
            <a:r>
              <a:rPr lang="en-US" dirty="0"/>
              <a:t>, </a:t>
            </a:r>
            <a:r>
              <a:rPr lang="en-US" dirty="0" err="1"/>
              <a:t>karakteristične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fluorescentne</a:t>
            </a:r>
            <a:r>
              <a:rPr lang="en-US" dirty="0"/>
              <a:t> </a:t>
            </a:r>
            <a:r>
              <a:rPr lang="en-US" dirty="0" err="1"/>
              <a:t>sijalice</a:t>
            </a:r>
            <a:r>
              <a:rPr lang="en-US" dirty="0"/>
              <a:t>.</a:t>
            </a:r>
          </a:p>
          <a:p>
            <a:r>
              <a:rPr lang="en-US" dirty="0"/>
              <a:t>	</a:t>
            </a:r>
          </a:p>
          <a:p>
            <a:r>
              <a:rPr lang="en-US" dirty="0" err="1"/>
              <a:t>Glavna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/>
              <a:t>sijalice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 </a:t>
            </a:r>
            <a:r>
              <a:rPr lang="en-US" dirty="0" err="1"/>
              <a:t>gasna</a:t>
            </a:r>
            <a:r>
              <a:rPr lang="en-US" dirty="0"/>
              <a:t> </a:t>
            </a:r>
            <a:r>
              <a:rPr lang="en-US" dirty="0" err="1"/>
              <a:t>cijev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balast</a:t>
            </a:r>
            <a:r>
              <a:rPr lang="en-US" dirty="0"/>
              <a:t> (</a:t>
            </a:r>
            <a:r>
              <a:rPr lang="en-US" dirty="0" err="1"/>
              <a:t>elektromagnetni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elektronski</a:t>
            </a:r>
            <a:r>
              <a:rPr lang="en-US" dirty="0"/>
              <a:t>).</a:t>
            </a:r>
          </a:p>
          <a:p>
            <a:r>
              <a:rPr lang="en-US" dirty="0"/>
              <a:t> </a:t>
            </a:r>
          </a:p>
          <a:p>
            <a:r>
              <a:rPr lang="en-US" dirty="0" err="1"/>
              <a:t>Električna</a:t>
            </a:r>
            <a:r>
              <a:rPr lang="en-US" dirty="0"/>
              <a:t> </a:t>
            </a:r>
            <a:r>
              <a:rPr lang="en-US" dirty="0" err="1"/>
              <a:t>struja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balasta</a:t>
            </a:r>
            <a:r>
              <a:rPr lang="en-US" dirty="0"/>
              <a:t> </a:t>
            </a:r>
            <a:r>
              <a:rPr lang="en-US" dirty="0" err="1"/>
              <a:t>dolazi</a:t>
            </a:r>
            <a:r>
              <a:rPr lang="en-US" dirty="0"/>
              <a:t> do </a:t>
            </a:r>
            <a:r>
              <a:rPr lang="en-US" dirty="0" err="1"/>
              <a:t>plina</a:t>
            </a:r>
            <a:r>
              <a:rPr lang="en-US" dirty="0"/>
              <a:t>, </a:t>
            </a:r>
            <a:r>
              <a:rPr lang="en-US" dirty="0" err="1"/>
              <a:t>gde</a:t>
            </a:r>
            <a:r>
              <a:rPr lang="en-US" dirty="0"/>
              <a:t> </a:t>
            </a:r>
            <a:r>
              <a:rPr lang="en-US" dirty="0" err="1"/>
              <a:t>izaziva</a:t>
            </a:r>
            <a:r>
              <a:rPr lang="en-US" dirty="0"/>
              <a:t> </a:t>
            </a:r>
            <a:r>
              <a:rPr lang="en-US" dirty="0" err="1"/>
              <a:t>prenošenje</a:t>
            </a:r>
            <a:r>
              <a:rPr lang="en-US" dirty="0"/>
              <a:t> </a:t>
            </a:r>
            <a:r>
              <a:rPr lang="en-US" dirty="0" err="1"/>
              <a:t>ultraljubičastog</a:t>
            </a:r>
            <a:r>
              <a:rPr lang="en-US" dirty="0"/>
              <a:t> </a:t>
            </a:r>
            <a:r>
              <a:rPr lang="en-US" dirty="0" err="1"/>
              <a:t>zračenja</a:t>
            </a:r>
            <a:r>
              <a:rPr lang="en-US" dirty="0"/>
              <a:t>.</a:t>
            </a:r>
          </a:p>
        </p:txBody>
      </p:sp>
      <p:pic>
        <p:nvPicPr>
          <p:cNvPr id="3074" name="Picture 2" descr="Incandescent light bulb.sv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1306" y="1719069"/>
            <a:ext cx="3086862" cy="39666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654536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084526"/>
              </p:ext>
            </p:extLst>
          </p:nvPr>
        </p:nvGraphicFramePr>
        <p:xfrm>
          <a:off x="1545336" y="256032"/>
          <a:ext cx="10049255" cy="640994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62284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387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38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33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047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effectLst/>
                        </a:rPr>
                        <a:t>V</a:t>
                      </a:r>
                      <a:r>
                        <a:rPr lang="sr-Latn-ME" sz="1800" dirty="0" smtClean="0">
                          <a:effectLst/>
                        </a:rPr>
                        <a:t>ij</a:t>
                      </a:r>
                      <a:r>
                        <a:rPr lang="en-US" sz="1800" dirty="0" err="1" smtClean="0">
                          <a:effectLst/>
                        </a:rPr>
                        <a:t>ek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trajanja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potrošnja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sijalica</a:t>
                      </a:r>
                      <a:endParaRPr lang="en-US" sz="1800" dirty="0">
                        <a:effectLst/>
                      </a:endParaRPr>
                    </a:p>
                    <a:p>
                      <a:pPr algn="ctr"/>
                      <a:r>
                        <a:rPr lang="en-US" sz="1800" dirty="0">
                          <a:effectLst/>
                        </a:rPr>
                        <a:t>(u </a:t>
                      </a:r>
                      <a:r>
                        <a:rPr lang="en-US" sz="1800" dirty="0" err="1">
                          <a:effectLst/>
                        </a:rPr>
                        <a:t>obzir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uzimamo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ekvivalent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obične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sijalice</a:t>
                      </a:r>
                      <a:r>
                        <a:rPr lang="en-US" sz="1800" dirty="0">
                          <a:effectLst/>
                        </a:rPr>
                        <a:t> od 60W)</a:t>
                      </a:r>
                      <a:endParaRPr lang="en-US" sz="1800" dirty="0">
                        <a:solidFill>
                          <a:srgbClr val="222222"/>
                        </a:solidFill>
                        <a:effectLst/>
                        <a:latin typeface="Open Sans"/>
                      </a:endParaRPr>
                    </a:p>
                  </a:txBody>
                  <a:tcPr marL="36674" marR="36674" marT="9169" marB="916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Obična sijalica</a:t>
                      </a:r>
                    </a:p>
                  </a:txBody>
                  <a:tcPr marL="36674" marR="36674" marT="9169" marB="916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Štedljiva sijalica</a:t>
                      </a:r>
                    </a:p>
                  </a:txBody>
                  <a:tcPr marL="36674" marR="36674" marT="9169" marB="916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LED sijalica</a:t>
                      </a:r>
                    </a:p>
                  </a:txBody>
                  <a:tcPr marL="36674" marR="36674" marT="9169" marB="9169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120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effectLst/>
                        </a:rPr>
                        <a:t>Pros</a:t>
                      </a:r>
                      <a:r>
                        <a:rPr lang="sr-Latn-ME" sz="1800" dirty="0" smtClean="0">
                          <a:effectLst/>
                        </a:rPr>
                        <a:t>j</a:t>
                      </a:r>
                      <a:r>
                        <a:rPr lang="en-US" sz="1800" dirty="0" err="1" smtClean="0">
                          <a:effectLst/>
                        </a:rPr>
                        <a:t>ečan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radni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smtClean="0">
                          <a:effectLst/>
                        </a:rPr>
                        <a:t>v</a:t>
                      </a:r>
                      <a:r>
                        <a:rPr lang="sr-Latn-ME" sz="1800" dirty="0" smtClean="0">
                          <a:effectLst/>
                        </a:rPr>
                        <a:t>ij</a:t>
                      </a:r>
                      <a:r>
                        <a:rPr lang="en-US" sz="1800" dirty="0" err="1" smtClean="0">
                          <a:effectLst/>
                        </a:rPr>
                        <a:t>ek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sijalice</a:t>
                      </a:r>
                      <a:endParaRPr lang="en-US" sz="1800" dirty="0">
                        <a:effectLst/>
                      </a:endParaRPr>
                    </a:p>
                  </a:txBody>
                  <a:tcPr marL="36674" marR="36674" marT="9169" marB="9169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1500 sati</a:t>
                      </a:r>
                    </a:p>
                  </a:txBody>
                  <a:tcPr marL="36674" marR="36674" marT="9169" marB="9169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8000 sati</a:t>
                      </a:r>
                    </a:p>
                  </a:txBody>
                  <a:tcPr marL="36674" marR="36674" marT="9169" marB="9169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25000 sati</a:t>
                      </a:r>
                    </a:p>
                  </a:txBody>
                  <a:tcPr marL="36674" marR="36674" marT="9169" marB="9169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5706">
                <a:tc>
                  <a:txBody>
                    <a:bodyPr/>
                    <a:lstStyle/>
                    <a:p>
                      <a:r>
                        <a:rPr lang="en-US" sz="1800" dirty="0" err="1">
                          <a:effectLst/>
                        </a:rPr>
                        <a:t>Trajanje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sijalice</a:t>
                      </a:r>
                      <a:r>
                        <a:rPr lang="en-US" sz="1800" dirty="0">
                          <a:effectLst/>
                        </a:rPr>
                        <a:t> (</a:t>
                      </a:r>
                      <a:r>
                        <a:rPr lang="en-US" sz="1800" dirty="0" err="1">
                          <a:effectLst/>
                        </a:rPr>
                        <a:t>uz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smtClean="0">
                          <a:effectLst/>
                        </a:rPr>
                        <a:t>pros</a:t>
                      </a:r>
                      <a:r>
                        <a:rPr lang="sr-Latn-ME" sz="1800" dirty="0" smtClean="0">
                          <a:effectLst/>
                        </a:rPr>
                        <a:t>j</a:t>
                      </a:r>
                      <a:r>
                        <a:rPr lang="en-US" sz="1800" dirty="0" err="1" smtClean="0">
                          <a:effectLst/>
                        </a:rPr>
                        <a:t>ečnu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upotrebu</a:t>
                      </a:r>
                      <a:r>
                        <a:rPr lang="en-US" sz="1800" dirty="0">
                          <a:effectLst/>
                        </a:rPr>
                        <a:t> od 3 </a:t>
                      </a:r>
                      <a:r>
                        <a:rPr lang="en-US" sz="1800" dirty="0" err="1">
                          <a:effectLst/>
                        </a:rPr>
                        <a:t>sata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dnevno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</a:p>
                  </a:txBody>
                  <a:tcPr marL="36674" marR="36674" marT="9169" marB="9169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 1,36 godine</a:t>
                      </a:r>
                    </a:p>
                  </a:txBody>
                  <a:tcPr marL="36674" marR="36674" marT="9169" marB="9169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 7,3 godine</a:t>
                      </a:r>
                    </a:p>
                  </a:txBody>
                  <a:tcPr marL="36674" marR="36674" marT="9169" marB="9169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 22 godine</a:t>
                      </a:r>
                    </a:p>
                  </a:txBody>
                  <a:tcPr marL="36674" marR="36674" marT="9169" marB="9169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1209">
                <a:tc>
                  <a:txBody>
                    <a:bodyPr/>
                    <a:lstStyle/>
                    <a:p>
                      <a:r>
                        <a:rPr lang="en-US" sz="1800" dirty="0" err="1">
                          <a:effectLst/>
                        </a:rPr>
                        <a:t>Potrošnja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električne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energije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po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sijalici</a:t>
                      </a:r>
                      <a:endParaRPr lang="en-US" sz="1800" dirty="0">
                        <a:effectLst/>
                      </a:endParaRPr>
                    </a:p>
                  </a:txBody>
                  <a:tcPr marL="36674" marR="36674" marT="9169" marB="9169"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 60W</a:t>
                      </a:r>
                    </a:p>
                  </a:txBody>
                  <a:tcPr marL="36674" marR="36674" marT="9169" marB="9169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 13W</a:t>
                      </a:r>
                    </a:p>
                  </a:txBody>
                  <a:tcPr marL="36674" marR="36674" marT="9169" marB="9169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 7W</a:t>
                      </a:r>
                    </a:p>
                  </a:txBody>
                  <a:tcPr marL="36674" marR="36674" marT="9169" marB="9169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15706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Potrošnja električne energije za godinu dana (3 sata dnevno)</a:t>
                      </a:r>
                    </a:p>
                  </a:txBody>
                  <a:tcPr marL="36674" marR="36674" marT="9169" marB="9169"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 65,7kWh</a:t>
                      </a:r>
                    </a:p>
                  </a:txBody>
                  <a:tcPr marL="36674" marR="36674" marT="9169" marB="9169"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 14,24kWh</a:t>
                      </a:r>
                    </a:p>
                  </a:txBody>
                  <a:tcPr marL="36674" marR="36674" marT="9169" marB="9169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 7,67kWh</a:t>
                      </a:r>
                    </a:p>
                  </a:txBody>
                  <a:tcPr marL="36674" marR="36674" marT="9169" marB="9169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10204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Godišnji račun za struju za 10 sijalica koje rade 3 sata dnevno (dvotarifno brojilo, zelena zona – 5,628din/kWh)</a:t>
                      </a:r>
                    </a:p>
                  </a:txBody>
                  <a:tcPr marL="36674" marR="36674" marT="9169" marB="9169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 3697,59din</a:t>
                      </a:r>
                    </a:p>
                  </a:txBody>
                  <a:tcPr marL="36674" marR="36674" marT="9169" marB="9169"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 801,42din</a:t>
                      </a:r>
                    </a:p>
                  </a:txBody>
                  <a:tcPr marL="36674" marR="36674" marT="9169" marB="9169"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 431,67din</a:t>
                      </a:r>
                    </a:p>
                  </a:txBody>
                  <a:tcPr marL="36674" marR="36674" marT="9169" marB="9169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2120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effectLst/>
                        </a:rPr>
                        <a:t>C</a:t>
                      </a:r>
                      <a:r>
                        <a:rPr lang="sr-Latn-ME" sz="1800" dirty="0" smtClean="0">
                          <a:effectLst/>
                        </a:rPr>
                        <a:t>ij</a:t>
                      </a:r>
                      <a:r>
                        <a:rPr lang="en-US" sz="1800" dirty="0" err="1" smtClean="0">
                          <a:effectLst/>
                        </a:rPr>
                        <a:t>ena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trenutno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najpovoljnije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sijalice</a:t>
                      </a:r>
                      <a:endParaRPr lang="en-US" sz="1800" dirty="0">
                        <a:effectLst/>
                      </a:endParaRPr>
                    </a:p>
                  </a:txBody>
                  <a:tcPr marL="36674" marR="36674" marT="9169" marB="9169" anchor="ctr"/>
                </a:tc>
                <a:tc>
                  <a:txBody>
                    <a:bodyPr/>
                    <a:lstStyle/>
                    <a:p>
                      <a:r>
                        <a:rPr lang="en-US" sz="1800" u="none" strike="noStrike">
                          <a:effectLst/>
                          <a:hlinkClick r:id="rId2"/>
                        </a:rPr>
                        <a:t>59din</a:t>
                      </a:r>
                      <a:endParaRPr lang="en-US" sz="1800">
                        <a:effectLst/>
                      </a:endParaRPr>
                    </a:p>
                  </a:txBody>
                  <a:tcPr marL="36674" marR="36674" marT="9169" marB="9169" anchor="ctr"/>
                </a:tc>
                <a:tc>
                  <a:txBody>
                    <a:bodyPr/>
                    <a:lstStyle/>
                    <a:p>
                      <a:r>
                        <a:rPr lang="en-US" sz="1800" u="none" strike="noStrike">
                          <a:effectLst/>
                          <a:hlinkClick r:id="rId3"/>
                        </a:rPr>
                        <a:t>299din</a:t>
                      </a:r>
                      <a:endParaRPr lang="en-US" sz="1800">
                        <a:effectLst/>
                      </a:endParaRPr>
                    </a:p>
                  </a:txBody>
                  <a:tcPr marL="36674" marR="36674" marT="9169" marB="9169" anchor="ctr"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dirty="0">
                          <a:effectLst/>
                          <a:hlinkClick r:id="rId4"/>
                        </a:rPr>
                        <a:t>279din</a:t>
                      </a:r>
                      <a:endParaRPr lang="en-US" sz="1800" dirty="0">
                        <a:effectLst/>
                      </a:endParaRPr>
                    </a:p>
                  </a:txBody>
                  <a:tcPr marL="36674" marR="36674" marT="9169" marB="9169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277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1288" y="612648"/>
            <a:ext cx="119603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/>
              <a:t>Hvala</a:t>
            </a:r>
            <a:r>
              <a:rPr lang="en-US" sz="9600" dirty="0" smtClean="0"/>
              <a:t> </a:t>
            </a:r>
            <a:r>
              <a:rPr lang="en-US" sz="9600" dirty="0" err="1" smtClean="0"/>
              <a:t>na</a:t>
            </a:r>
            <a:r>
              <a:rPr lang="en-US" sz="9600" dirty="0" smtClean="0"/>
              <a:t> pa</a:t>
            </a:r>
            <a:r>
              <a:rPr lang="sr-Latn-ME" sz="9600" dirty="0" smtClean="0"/>
              <a:t>ž</a:t>
            </a:r>
            <a:r>
              <a:rPr lang="en-US" sz="9600" dirty="0" err="1" smtClean="0"/>
              <a:t>nji</a:t>
            </a:r>
            <a:r>
              <a:rPr lang="en-US" sz="9600" dirty="0" smtClean="0"/>
              <a:t>!!!</a:t>
            </a:r>
            <a:endParaRPr lang="en-US" sz="9600" dirty="0"/>
          </a:p>
        </p:txBody>
      </p:sp>
      <p:sp>
        <p:nvSpPr>
          <p:cNvPr id="4" name="TextBox 3"/>
          <p:cNvSpPr txBox="1"/>
          <p:nvPr/>
        </p:nvSpPr>
        <p:spPr>
          <a:xfrm>
            <a:off x="1499616" y="2907792"/>
            <a:ext cx="610819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/>
              <a:t>Radili</a:t>
            </a:r>
            <a:r>
              <a:rPr lang="sr-Latn-ME" sz="6600" dirty="0" smtClean="0"/>
              <a:t>:</a:t>
            </a:r>
          </a:p>
          <a:p>
            <a:r>
              <a:rPr lang="sr-Latn-ME" sz="6600" dirty="0" smtClean="0"/>
              <a:t>-Marko Kopitović </a:t>
            </a:r>
          </a:p>
          <a:p>
            <a:r>
              <a:rPr lang="sr-Latn-ME" sz="6600" dirty="0" smtClean="0"/>
              <a:t>-Vuk Radović     </a:t>
            </a:r>
            <a:endParaRPr lang="en-US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8348472" y="4179951"/>
            <a:ext cx="23042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9600" dirty="0" smtClean="0">
                <a:sym typeface="Wingdings" panose="05000000000000000000" pitchFamily="2" charset="2"/>
              </a:rPr>
              <a:t>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55868656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35</TotalTime>
  <Words>335</Words>
  <Application>Microsoft Office PowerPoint</Application>
  <PresentationFormat>Custom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Badge</vt:lpstr>
      <vt:lpstr>Stedljive sijalice</vt:lpstr>
      <vt:lpstr>Obicne sijalice</vt:lpstr>
      <vt:lpstr>Stedljiva sijalica</vt:lpstr>
      <vt:lpstr>Konstrukcija stedljivih sijalica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Stedljive sijalice</dc:title>
  <dc:creator>Windows User</dc:creator>
  <cp:lastModifiedBy>Senad Sasovic</cp:lastModifiedBy>
  <cp:revision>6</cp:revision>
  <dcterms:created xsi:type="dcterms:W3CDTF">2018-02-12T19:47:49Z</dcterms:created>
  <dcterms:modified xsi:type="dcterms:W3CDTF">2018-03-21T21:13:00Z</dcterms:modified>
</cp:coreProperties>
</file>