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60" r:id="rId5"/>
    <p:sldId id="261" r:id="rId6"/>
    <p:sldId id="263" r:id="rId7"/>
    <p:sldId id="265" r:id="rId8"/>
    <p:sldId id="262" r:id="rId9"/>
    <p:sldId id="266"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4686" autoAdjust="0"/>
  </p:normalViewPr>
  <p:slideViewPr>
    <p:cSldViewPr>
      <p:cViewPr>
        <p:scale>
          <a:sx n="71" d="100"/>
          <a:sy n="71" d="100"/>
        </p:scale>
        <p:origin x="-140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noAutofit/>
          </a:bodyPr>
          <a:lstStyle/>
          <a:p>
            <a:r>
              <a:rPr lang="sr-Latn-ME" sz="10000" b="1" i="1" dirty="0" smtClean="0">
                <a:effectLst>
                  <a:outerShdw blurRad="38100" dist="38100" dir="2700000" algn="tl">
                    <a:srgbClr val="000000">
                      <a:alpha val="43137"/>
                    </a:srgbClr>
                  </a:outerShdw>
                </a:effectLst>
                <a:latin typeface="Adobe Hebrew" pitchFamily="18" charset="-79"/>
                <a:cs typeface="Adobe Hebrew" pitchFamily="18" charset="-79"/>
              </a:rPr>
              <a:t>Energetska efikasnost</a:t>
            </a:r>
            <a:endParaRPr lang="en-US" sz="10000" b="1" i="1" dirty="0">
              <a:effectLst>
                <a:outerShdw blurRad="38100" dist="38100" dir="2700000" algn="tl">
                  <a:srgbClr val="000000">
                    <a:alpha val="43137"/>
                  </a:srgbClr>
                </a:outerShdw>
              </a:effectLst>
              <a:latin typeface="Adobe Hebrew" pitchFamily="18" charset="-79"/>
              <a:cs typeface="Adobe Hebrew" pitchFamily="18" charset="-79"/>
            </a:endParaRPr>
          </a:p>
        </p:txBody>
      </p:sp>
      <p:pic>
        <p:nvPicPr>
          <p:cNvPr id="10" name="Picture 9" descr="fizikica.png"/>
          <p:cNvPicPr>
            <a:picLocks noChangeAspect="1"/>
          </p:cNvPicPr>
          <p:nvPr/>
        </p:nvPicPr>
        <p:blipFill>
          <a:blip r:embed="rId2" cstate="print"/>
          <a:stretch>
            <a:fillRect/>
          </a:stretch>
        </p:blipFill>
        <p:spPr>
          <a:xfrm>
            <a:off x="152400" y="3528060"/>
            <a:ext cx="8702040" cy="3329940"/>
          </a:xfrm>
          <a:prstGeom prst="rect">
            <a:avLst/>
          </a:prstGeom>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nergetska-efikasnost-2-638.jpg"/>
          <p:cNvPicPr>
            <a:picLocks noGrp="1" noChangeAspect="1"/>
          </p:cNvPicPr>
          <p:nvPr>
            <p:ph sz="half" idx="1"/>
          </p:nvPr>
        </p:nvPicPr>
        <p:blipFill>
          <a:blip r:embed="rId2" cstate="print"/>
          <a:stretch>
            <a:fillRect/>
          </a:stretch>
        </p:blipFill>
        <p:spPr>
          <a:xfrm>
            <a:off x="0" y="0"/>
            <a:ext cx="4522694" cy="6858000"/>
          </a:xfrm>
        </p:spPr>
      </p:pic>
      <p:pic>
        <p:nvPicPr>
          <p:cNvPr id="6" name="Content Placeholder 5" descr="ssssssssshhhhhhhh.jpg"/>
          <p:cNvPicPr>
            <a:picLocks noGrp="1" noChangeAspect="1"/>
          </p:cNvPicPr>
          <p:nvPr>
            <p:ph sz="half" idx="2"/>
          </p:nvPr>
        </p:nvPicPr>
        <p:blipFill>
          <a:blip r:embed="rId3" cstate="print"/>
          <a:stretch>
            <a:fillRect/>
          </a:stretch>
        </p:blipFill>
        <p:spPr>
          <a:xfrm>
            <a:off x="4495800" y="0"/>
            <a:ext cx="4648200" cy="6858000"/>
          </a:xfrm>
        </p:spPr>
      </p:pic>
    </p:spTree>
  </p:cSld>
  <p:clrMapOvr>
    <a:masterClrMapping/>
  </p:clrMapOvr>
  <p:transition spd="med">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8600"/>
            <a:ext cx="8229600" cy="2819400"/>
          </a:xfrm>
        </p:spPr>
        <p:txBody>
          <a:bodyPr>
            <a:normAutofit fontScale="90000"/>
          </a:bodyPr>
          <a:lstStyle/>
          <a:p>
            <a:pPr algn="l">
              <a:buFont typeface="Arial" pitchFamily="34" charset="0"/>
              <a:buChar char="•"/>
            </a:pPr>
            <a:r>
              <a:rPr lang="sr-Latn-ME" dirty="0" smtClean="0"/>
              <a:t>RADILE</a:t>
            </a:r>
            <a:br>
              <a:rPr lang="sr-Latn-ME" dirty="0" smtClean="0"/>
            </a:br>
            <a:r>
              <a:rPr lang="sr-Latn-ME" smtClean="0"/>
              <a:t>Sara Stanišić</a:t>
            </a:r>
            <a:br>
              <a:rPr lang="sr-Latn-ME" smtClean="0"/>
            </a:br>
            <a:r>
              <a:rPr lang="sr-Latn-ME" smtClean="0"/>
              <a:t>Helena </a:t>
            </a:r>
            <a:r>
              <a:rPr lang="sr-Latn-ME" dirty="0" smtClean="0"/>
              <a:t>Bulatovicć  </a:t>
            </a:r>
            <a:br>
              <a:rPr lang="sr-Latn-ME" dirty="0" smtClean="0"/>
            </a:br>
            <a:r>
              <a:rPr lang="sr-Latn-ME" dirty="0" smtClean="0"/>
              <a:t>Jana Radunović</a:t>
            </a:r>
            <a:br>
              <a:rPr lang="sr-Latn-ME" dirty="0" smtClean="0"/>
            </a:br>
            <a:r>
              <a:rPr lang="sr-Latn-ME" dirty="0" smtClean="0"/>
              <a:t>Katarina Ćeranić</a:t>
            </a:r>
            <a:endParaRPr lang="en-US" dirty="0"/>
          </a:p>
        </p:txBody>
      </p:sp>
      <p:pic>
        <p:nvPicPr>
          <p:cNvPr id="4" name="Content Placeholder 3" descr="the-end.png"/>
          <p:cNvPicPr>
            <a:picLocks noGrp="1" noChangeAspect="1"/>
          </p:cNvPicPr>
          <p:nvPr>
            <p:ph idx="1"/>
          </p:nvPr>
        </p:nvPicPr>
        <p:blipFill>
          <a:blip r:embed="rId2" cstate="print"/>
          <a:stretch>
            <a:fillRect/>
          </a:stretch>
        </p:blipFill>
        <p:spPr>
          <a:xfrm>
            <a:off x="2209800" y="0"/>
            <a:ext cx="6934200" cy="4419600"/>
          </a:xfrm>
        </p:spPr>
      </p:pic>
      <p:sp>
        <p:nvSpPr>
          <p:cNvPr id="5" name="Lightning Bolt 4"/>
          <p:cNvSpPr/>
          <p:nvPr/>
        </p:nvSpPr>
        <p:spPr>
          <a:xfrm>
            <a:off x="1219200" y="762000"/>
            <a:ext cx="533400" cy="609600"/>
          </a:xfrm>
          <a:prstGeom prst="lightningBol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Lightning Bolt 5"/>
          <p:cNvSpPr/>
          <p:nvPr/>
        </p:nvSpPr>
        <p:spPr>
          <a:xfrm>
            <a:off x="5410200" y="4953000"/>
            <a:ext cx="838200" cy="1143000"/>
          </a:xfrm>
          <a:prstGeom prst="lightningBol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Lightning Bolt 6"/>
          <p:cNvSpPr/>
          <p:nvPr/>
        </p:nvSpPr>
        <p:spPr>
          <a:xfrm>
            <a:off x="914400" y="1981200"/>
            <a:ext cx="990600" cy="1295400"/>
          </a:xfrm>
          <a:prstGeom prst="lightningBol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Lightning Bolt 7"/>
          <p:cNvSpPr/>
          <p:nvPr/>
        </p:nvSpPr>
        <p:spPr>
          <a:xfrm>
            <a:off x="7848600" y="685800"/>
            <a:ext cx="685800" cy="838200"/>
          </a:xfrm>
          <a:prstGeom prst="lightningBol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Lightning Bolt 8"/>
          <p:cNvSpPr/>
          <p:nvPr/>
        </p:nvSpPr>
        <p:spPr>
          <a:xfrm>
            <a:off x="7848600" y="3962400"/>
            <a:ext cx="457200" cy="609600"/>
          </a:xfrm>
          <a:prstGeom prst="lightningBol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 name="Lightning Bolt 9"/>
          <p:cNvSpPr/>
          <p:nvPr/>
        </p:nvSpPr>
        <p:spPr>
          <a:xfrm>
            <a:off x="3810000" y="3352800"/>
            <a:ext cx="457200" cy="838200"/>
          </a:xfrm>
          <a:prstGeom prst="lightningBol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Lightning Bolt 10"/>
          <p:cNvSpPr/>
          <p:nvPr/>
        </p:nvSpPr>
        <p:spPr>
          <a:xfrm>
            <a:off x="2743200" y="381000"/>
            <a:ext cx="762000" cy="1066800"/>
          </a:xfrm>
          <a:prstGeom prst="lightningBol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Lightning Bolt 11"/>
          <p:cNvSpPr/>
          <p:nvPr/>
        </p:nvSpPr>
        <p:spPr>
          <a:xfrm>
            <a:off x="5867400" y="457200"/>
            <a:ext cx="838200" cy="990600"/>
          </a:xfrm>
          <a:prstGeom prst="lightningBol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Lightning Bolt 12"/>
          <p:cNvSpPr/>
          <p:nvPr/>
        </p:nvSpPr>
        <p:spPr>
          <a:xfrm>
            <a:off x="7772400" y="5791200"/>
            <a:ext cx="914400" cy="762000"/>
          </a:xfrm>
          <a:prstGeom prst="lightningBol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b="1" i="1" dirty="0" smtClean="0">
                <a:effectLst>
                  <a:outerShdw blurRad="38100" dist="38100" dir="2700000" algn="tl">
                    <a:srgbClr val="000000">
                      <a:alpha val="43137"/>
                    </a:srgbClr>
                  </a:outerShdw>
                </a:effectLst>
              </a:rPr>
              <a:t>ŠTA JE ENERGIJA</a:t>
            </a:r>
            <a:r>
              <a:rPr lang="en-US" b="1" i="1" dirty="0">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457200" y="1524000"/>
            <a:ext cx="8229600" cy="4525963"/>
          </a:xfrm>
        </p:spPr>
        <p:txBody>
          <a:bodyPr>
            <a:normAutofit fontScale="77500" lnSpcReduction="20000"/>
          </a:bodyPr>
          <a:lstStyle/>
          <a:p>
            <a:r>
              <a:rPr lang="en-US" i="1" dirty="0" err="1" smtClean="0">
                <a:latin typeface="+mj-lt"/>
                <a:cs typeface="Adobe Hebrew" pitchFamily="18" charset="-79"/>
              </a:rPr>
              <a:t>Energija</a:t>
            </a:r>
            <a:r>
              <a:rPr lang="en-US" i="1" dirty="0" smtClean="0">
                <a:latin typeface="+mj-lt"/>
                <a:cs typeface="Adobe Hebrew" pitchFamily="18" charset="-79"/>
              </a:rPr>
              <a:t> je </a:t>
            </a:r>
            <a:r>
              <a:rPr lang="en-US" i="1" dirty="0" err="1" smtClean="0">
                <a:latin typeface="+mj-lt"/>
                <a:cs typeface="Adobe Hebrew" pitchFamily="18" charset="-79"/>
              </a:rPr>
              <a:t>sposobnost</a:t>
            </a:r>
            <a:r>
              <a:rPr lang="en-US" i="1" dirty="0" smtClean="0">
                <a:latin typeface="+mj-lt"/>
                <a:cs typeface="Adobe Hebrew" pitchFamily="18" charset="-79"/>
              </a:rPr>
              <a:t> </a:t>
            </a:r>
            <a:r>
              <a:rPr lang="en-US" i="1" dirty="0" err="1" smtClean="0">
                <a:latin typeface="+mj-lt"/>
                <a:cs typeface="Adobe Hebrew" pitchFamily="18" charset="-79"/>
              </a:rPr>
              <a:t>nekog</a:t>
            </a:r>
            <a:r>
              <a:rPr lang="en-US" i="1" dirty="0" smtClean="0">
                <a:latin typeface="+mj-lt"/>
                <a:cs typeface="Adobe Hebrew" pitchFamily="18" charset="-79"/>
              </a:rPr>
              <a:t> </a:t>
            </a:r>
            <a:r>
              <a:rPr lang="en-US" i="1" dirty="0" err="1" smtClean="0">
                <a:latin typeface="+mj-lt"/>
                <a:cs typeface="Adobe Hebrew" pitchFamily="18" charset="-79"/>
              </a:rPr>
              <a:t>tijela</a:t>
            </a:r>
            <a:r>
              <a:rPr lang="en-US" i="1" dirty="0" smtClean="0">
                <a:latin typeface="+mj-lt"/>
                <a:cs typeface="Adobe Hebrew" pitchFamily="18" charset="-79"/>
              </a:rPr>
              <a:t> </a:t>
            </a:r>
            <a:r>
              <a:rPr lang="en-US" i="1" dirty="0" err="1" smtClean="0">
                <a:latin typeface="+mj-lt"/>
                <a:cs typeface="Adobe Hebrew" pitchFamily="18" charset="-79"/>
              </a:rPr>
              <a:t>da</a:t>
            </a:r>
            <a:r>
              <a:rPr lang="en-US" i="1" dirty="0" smtClean="0">
                <a:latin typeface="+mj-lt"/>
                <a:cs typeface="Adobe Hebrew" pitchFamily="18" charset="-79"/>
              </a:rPr>
              <a:t> </a:t>
            </a:r>
            <a:r>
              <a:rPr lang="en-US" i="1" dirty="0" err="1" smtClean="0">
                <a:latin typeface="+mj-lt"/>
                <a:cs typeface="Adobe Hebrew" pitchFamily="18" charset="-79"/>
              </a:rPr>
              <a:t>izvr</a:t>
            </a:r>
            <a:r>
              <a:rPr lang="sr-Latn-ME" i="1" dirty="0" smtClean="0">
                <a:latin typeface="+mj-lt"/>
                <a:cs typeface="Adobe Hebrew" pitchFamily="18" charset="-79"/>
              </a:rPr>
              <a:t>ši neki rad.</a:t>
            </a:r>
          </a:p>
          <a:p>
            <a:r>
              <a:rPr lang="en-US" i="1" dirty="0">
                <a:latin typeface="+mj-lt"/>
                <a:cs typeface="Adobe Hebrew" pitchFamily="18" charset="-79"/>
              </a:rPr>
              <a:t>U </a:t>
            </a:r>
            <a:r>
              <a:rPr lang="en-US" i="1" dirty="0" err="1">
                <a:latin typeface="+mj-lt"/>
                <a:cs typeface="Adobe Hebrew" pitchFamily="18" charset="-79"/>
              </a:rPr>
              <a:t>svemiru</a:t>
            </a:r>
            <a:r>
              <a:rPr lang="en-US" i="1" dirty="0">
                <a:latin typeface="+mj-lt"/>
                <a:cs typeface="Adobe Hebrew" pitchFamily="18" charset="-79"/>
              </a:rPr>
              <a:t> ne </a:t>
            </a:r>
            <a:r>
              <a:rPr lang="en-US" i="1" dirty="0" err="1">
                <a:latin typeface="+mj-lt"/>
                <a:cs typeface="Adobe Hebrew" pitchFamily="18" charset="-79"/>
              </a:rPr>
              <a:t>postoje</a:t>
            </a:r>
            <a:r>
              <a:rPr lang="en-US" i="1" dirty="0">
                <a:latin typeface="+mj-lt"/>
                <a:cs typeface="Adobe Hebrew" pitchFamily="18" charset="-79"/>
              </a:rPr>
              <a:t> </a:t>
            </a:r>
            <a:r>
              <a:rPr lang="en-US" i="1" dirty="0" err="1">
                <a:latin typeface="+mj-lt"/>
                <a:cs typeface="Adobe Hebrew" pitchFamily="18" charset="-79"/>
              </a:rPr>
              <a:t>tijela</a:t>
            </a:r>
            <a:r>
              <a:rPr lang="en-US" i="1" dirty="0">
                <a:latin typeface="+mj-lt"/>
                <a:cs typeface="Adobe Hebrew" pitchFamily="18" charset="-79"/>
              </a:rPr>
              <a:t> </a:t>
            </a:r>
            <a:r>
              <a:rPr lang="en-US" i="1" dirty="0" err="1">
                <a:latin typeface="+mj-lt"/>
                <a:cs typeface="Adobe Hebrew" pitchFamily="18" charset="-79"/>
              </a:rPr>
              <a:t>i</a:t>
            </a:r>
            <a:r>
              <a:rPr lang="en-US" i="1" dirty="0">
                <a:latin typeface="+mj-lt"/>
                <a:cs typeface="Adobe Hebrew" pitchFamily="18" charset="-79"/>
              </a:rPr>
              <a:t> </a:t>
            </a:r>
            <a:r>
              <a:rPr lang="sr-Latn-ME" i="1" dirty="0" smtClean="0">
                <a:latin typeface="+mj-lt"/>
                <a:cs typeface="Adobe Hebrew" pitchFamily="18" charset="-79"/>
              </a:rPr>
              <a:t>sistemi </a:t>
            </a:r>
            <a:r>
              <a:rPr lang="en-US" i="1" dirty="0" err="1" smtClean="0">
                <a:latin typeface="+mj-lt"/>
                <a:cs typeface="Adobe Hebrew" pitchFamily="18" charset="-79"/>
              </a:rPr>
              <a:t>koji</a:t>
            </a:r>
            <a:r>
              <a:rPr lang="en-US" i="1" dirty="0" smtClean="0">
                <a:latin typeface="+mj-lt"/>
                <a:cs typeface="Adobe Hebrew" pitchFamily="18" charset="-79"/>
              </a:rPr>
              <a:t> </a:t>
            </a:r>
            <a:r>
              <a:rPr lang="en-US" i="1" dirty="0">
                <a:latin typeface="+mj-lt"/>
                <a:cs typeface="Adobe Hebrew" pitchFamily="18" charset="-79"/>
              </a:rPr>
              <a:t>ne </a:t>
            </a:r>
            <a:r>
              <a:rPr lang="en-US" i="1" dirty="0" err="1">
                <a:latin typeface="+mj-lt"/>
                <a:cs typeface="Adobe Hebrew" pitchFamily="18" charset="-79"/>
              </a:rPr>
              <a:t>posjeduju</a:t>
            </a:r>
            <a:r>
              <a:rPr lang="en-US" i="1" dirty="0">
                <a:latin typeface="+mj-lt"/>
                <a:cs typeface="Adobe Hebrew" pitchFamily="18" charset="-79"/>
              </a:rPr>
              <a:t> </a:t>
            </a:r>
            <a:r>
              <a:rPr lang="en-US" i="1" dirty="0" err="1">
                <a:latin typeface="+mj-lt"/>
                <a:cs typeface="Adobe Hebrew" pitchFamily="18" charset="-79"/>
              </a:rPr>
              <a:t>energiju</a:t>
            </a:r>
            <a:r>
              <a:rPr lang="en-US" i="1" dirty="0">
                <a:latin typeface="+mj-lt"/>
                <a:cs typeface="Adobe Hebrew" pitchFamily="18" charset="-79"/>
              </a:rPr>
              <a:t>. </a:t>
            </a:r>
            <a:r>
              <a:rPr lang="en-US" i="1" dirty="0" err="1">
                <a:latin typeface="+mj-lt"/>
                <a:cs typeface="Adobe Hebrew" pitchFamily="18" charset="-79"/>
              </a:rPr>
              <a:t>Energiju</a:t>
            </a:r>
            <a:r>
              <a:rPr lang="en-US" i="1" dirty="0">
                <a:latin typeface="+mj-lt"/>
                <a:cs typeface="Adobe Hebrew" pitchFamily="18" charset="-79"/>
              </a:rPr>
              <a:t> se ne </a:t>
            </a:r>
            <a:r>
              <a:rPr lang="en-US" i="1" dirty="0" err="1">
                <a:latin typeface="+mj-lt"/>
                <a:cs typeface="Adobe Hebrew" pitchFamily="18" charset="-79"/>
              </a:rPr>
              <a:t>može</a:t>
            </a:r>
            <a:r>
              <a:rPr lang="en-US" i="1" dirty="0">
                <a:latin typeface="+mj-lt"/>
                <a:cs typeface="Adobe Hebrew" pitchFamily="18" charset="-79"/>
              </a:rPr>
              <a:t> </a:t>
            </a:r>
            <a:r>
              <a:rPr lang="en-US" i="1" dirty="0" err="1">
                <a:latin typeface="+mj-lt"/>
                <a:cs typeface="Adobe Hebrew" pitchFamily="18" charset="-79"/>
              </a:rPr>
              <a:t>uništiti</a:t>
            </a:r>
            <a:r>
              <a:rPr lang="en-US" i="1" dirty="0">
                <a:latin typeface="+mj-lt"/>
                <a:cs typeface="Adobe Hebrew" pitchFamily="18" charset="-79"/>
              </a:rPr>
              <a:t>, </a:t>
            </a:r>
            <a:r>
              <a:rPr lang="en-US" i="1" dirty="0" err="1">
                <a:latin typeface="+mj-lt"/>
                <a:cs typeface="Adobe Hebrew" pitchFamily="18" charset="-79"/>
              </a:rPr>
              <a:t>ona</a:t>
            </a:r>
            <a:r>
              <a:rPr lang="en-US" i="1" dirty="0">
                <a:latin typeface="+mj-lt"/>
                <a:cs typeface="Adobe Hebrew" pitchFamily="18" charset="-79"/>
              </a:rPr>
              <a:t> </a:t>
            </a:r>
            <a:r>
              <a:rPr lang="en-US" i="1" dirty="0" err="1">
                <a:latin typeface="+mj-lt"/>
                <a:cs typeface="Adobe Hebrew" pitchFamily="18" charset="-79"/>
              </a:rPr>
              <a:t>prelazi</a:t>
            </a:r>
            <a:r>
              <a:rPr lang="en-US" i="1" dirty="0">
                <a:latin typeface="+mj-lt"/>
                <a:cs typeface="Adobe Hebrew" pitchFamily="18" charset="-79"/>
              </a:rPr>
              <a:t> </a:t>
            </a:r>
            <a:r>
              <a:rPr lang="en-US" i="1" dirty="0" err="1">
                <a:latin typeface="+mj-lt"/>
                <a:cs typeface="Adobe Hebrew" pitchFamily="18" charset="-79"/>
              </a:rPr>
              <a:t>iz</a:t>
            </a:r>
            <a:r>
              <a:rPr lang="en-US" i="1" dirty="0">
                <a:latin typeface="+mj-lt"/>
                <a:cs typeface="Adobe Hebrew" pitchFamily="18" charset="-79"/>
              </a:rPr>
              <a:t> </a:t>
            </a:r>
            <a:r>
              <a:rPr lang="en-US" i="1" dirty="0" err="1">
                <a:latin typeface="+mj-lt"/>
                <a:cs typeface="Adobe Hebrew" pitchFamily="18" charset="-79"/>
              </a:rPr>
              <a:t>jednog</a:t>
            </a:r>
            <a:r>
              <a:rPr lang="en-US" i="1" dirty="0">
                <a:latin typeface="+mj-lt"/>
                <a:cs typeface="Adobe Hebrew" pitchFamily="18" charset="-79"/>
              </a:rPr>
              <a:t> </a:t>
            </a:r>
            <a:r>
              <a:rPr lang="en-US" i="1" dirty="0" err="1">
                <a:latin typeface="+mj-lt"/>
                <a:cs typeface="Adobe Hebrew" pitchFamily="18" charset="-79"/>
              </a:rPr>
              <a:t>oblika</a:t>
            </a:r>
            <a:r>
              <a:rPr lang="en-US" i="1" dirty="0">
                <a:latin typeface="+mj-lt"/>
                <a:cs typeface="Adobe Hebrew" pitchFamily="18" charset="-79"/>
              </a:rPr>
              <a:t> u </a:t>
            </a:r>
            <a:r>
              <a:rPr lang="en-US" i="1" dirty="0" err="1">
                <a:latin typeface="+mj-lt"/>
                <a:cs typeface="Adobe Hebrew" pitchFamily="18" charset="-79"/>
              </a:rPr>
              <a:t>drugi</a:t>
            </a:r>
            <a:r>
              <a:rPr lang="en-US" i="1" dirty="0">
                <a:latin typeface="+mj-lt"/>
                <a:cs typeface="Adobe Hebrew" pitchFamily="18" charset="-79"/>
              </a:rPr>
              <a:t>, s </a:t>
            </a:r>
            <a:r>
              <a:rPr lang="en-US" i="1" dirty="0" err="1">
                <a:latin typeface="+mj-lt"/>
                <a:cs typeface="Adobe Hebrew" pitchFamily="18" charset="-79"/>
              </a:rPr>
              <a:t>jednog</a:t>
            </a:r>
            <a:r>
              <a:rPr lang="en-US" i="1" dirty="0">
                <a:latin typeface="+mj-lt"/>
                <a:cs typeface="Adobe Hebrew" pitchFamily="18" charset="-79"/>
              </a:rPr>
              <a:t> </a:t>
            </a:r>
            <a:r>
              <a:rPr lang="en-US" i="1" dirty="0" err="1">
                <a:latin typeface="+mj-lt"/>
                <a:cs typeface="Adobe Hebrew" pitchFamily="18" charset="-79"/>
              </a:rPr>
              <a:t>tijela</a:t>
            </a:r>
            <a:r>
              <a:rPr lang="en-US" i="1" dirty="0">
                <a:latin typeface="+mj-lt"/>
                <a:cs typeface="Adobe Hebrew" pitchFamily="18" charset="-79"/>
              </a:rPr>
              <a:t> </a:t>
            </a:r>
            <a:r>
              <a:rPr lang="en-US" i="1" dirty="0" err="1">
                <a:latin typeface="+mj-lt"/>
                <a:cs typeface="Adobe Hebrew" pitchFamily="18" charset="-79"/>
              </a:rPr>
              <a:t>na</a:t>
            </a:r>
            <a:r>
              <a:rPr lang="en-US" i="1" dirty="0">
                <a:latin typeface="+mj-lt"/>
                <a:cs typeface="Adobe Hebrew" pitchFamily="18" charset="-79"/>
              </a:rPr>
              <a:t> </a:t>
            </a:r>
            <a:r>
              <a:rPr lang="en-US" i="1" dirty="0" err="1">
                <a:latin typeface="+mj-lt"/>
                <a:cs typeface="Adobe Hebrew" pitchFamily="18" charset="-79"/>
              </a:rPr>
              <a:t>drugo</a:t>
            </a:r>
            <a:r>
              <a:rPr lang="en-US" i="1" dirty="0">
                <a:latin typeface="+mj-lt"/>
                <a:cs typeface="Adobe Hebrew" pitchFamily="18" charset="-79"/>
              </a:rPr>
              <a:t> </a:t>
            </a:r>
            <a:r>
              <a:rPr lang="en-US" i="1" dirty="0" err="1">
                <a:latin typeface="+mj-lt"/>
                <a:cs typeface="Adobe Hebrew" pitchFamily="18" charset="-79"/>
              </a:rPr>
              <a:t>i</a:t>
            </a:r>
            <a:r>
              <a:rPr lang="en-US" i="1" dirty="0">
                <a:latin typeface="+mj-lt"/>
                <a:cs typeface="Adobe Hebrew" pitchFamily="18" charset="-79"/>
              </a:rPr>
              <a:t> </a:t>
            </a:r>
            <a:r>
              <a:rPr lang="en-US" i="1" dirty="0" err="1">
                <a:latin typeface="+mj-lt"/>
                <a:cs typeface="Adobe Hebrew" pitchFamily="18" charset="-79"/>
              </a:rPr>
              <a:t>uvijek</a:t>
            </a:r>
            <a:r>
              <a:rPr lang="en-US" i="1" dirty="0">
                <a:latin typeface="+mj-lt"/>
                <a:cs typeface="Adobe Hebrew" pitchFamily="18" charset="-79"/>
              </a:rPr>
              <a:t> u </a:t>
            </a:r>
            <a:r>
              <a:rPr lang="en-US" i="1" dirty="0" err="1">
                <a:latin typeface="+mj-lt"/>
                <a:cs typeface="Adobe Hebrew" pitchFamily="18" charset="-79"/>
              </a:rPr>
              <a:t>skladu</a:t>
            </a:r>
            <a:r>
              <a:rPr lang="en-US" i="1" dirty="0">
                <a:latin typeface="+mj-lt"/>
                <a:cs typeface="Adobe Hebrew" pitchFamily="18" charset="-79"/>
              </a:rPr>
              <a:t> </a:t>
            </a:r>
            <a:r>
              <a:rPr lang="en-US" i="1" dirty="0" err="1">
                <a:latin typeface="+mj-lt"/>
                <a:cs typeface="Adobe Hebrew" pitchFamily="18" charset="-79"/>
              </a:rPr>
              <a:t>sa</a:t>
            </a:r>
            <a:r>
              <a:rPr lang="en-US" i="1" dirty="0">
                <a:latin typeface="+mj-lt"/>
                <a:cs typeface="Adobe Hebrew" pitchFamily="18" charset="-79"/>
              </a:rPr>
              <a:t> </a:t>
            </a:r>
            <a:r>
              <a:rPr lang="en-US" i="1" dirty="0" err="1">
                <a:latin typeface="+mj-lt"/>
                <a:cs typeface="Adobe Hebrew" pitchFamily="18" charset="-79"/>
              </a:rPr>
              <a:t>zakonom</a:t>
            </a:r>
            <a:r>
              <a:rPr lang="en-US" i="1" dirty="0">
                <a:latin typeface="+mj-lt"/>
                <a:cs typeface="Adobe Hebrew" pitchFamily="18" charset="-79"/>
              </a:rPr>
              <a:t> o </a:t>
            </a:r>
            <a:r>
              <a:rPr lang="en-US" i="1" dirty="0" err="1">
                <a:latin typeface="+mj-lt"/>
                <a:cs typeface="Adobe Hebrew" pitchFamily="18" charset="-79"/>
              </a:rPr>
              <a:t>očuvanju</a:t>
            </a:r>
            <a:r>
              <a:rPr lang="en-US" i="1" dirty="0">
                <a:latin typeface="+mj-lt"/>
                <a:cs typeface="Adobe Hebrew" pitchFamily="18" charset="-79"/>
              </a:rPr>
              <a:t> </a:t>
            </a:r>
            <a:r>
              <a:rPr lang="en-US" i="1" dirty="0" err="1" smtClean="0">
                <a:latin typeface="+mj-lt"/>
                <a:cs typeface="Adobe Hebrew" pitchFamily="18" charset="-79"/>
              </a:rPr>
              <a:t>energij</a:t>
            </a:r>
            <a:r>
              <a:rPr lang="sr-Latn-ME" i="1" dirty="0" smtClean="0">
                <a:latin typeface="+mj-lt"/>
                <a:cs typeface="Adobe Hebrew" pitchFamily="18" charset="-79"/>
              </a:rPr>
              <a:t>e</a:t>
            </a:r>
            <a:r>
              <a:rPr lang="en-US" i="1" dirty="0" smtClean="0">
                <a:latin typeface="+mj-lt"/>
                <a:cs typeface="Adobe Hebrew" pitchFamily="18" charset="-79"/>
              </a:rPr>
              <a:t>. </a:t>
            </a:r>
            <a:r>
              <a:rPr lang="en-US" i="1" dirty="0" err="1">
                <a:latin typeface="+mj-lt"/>
                <a:cs typeface="Adobe Hebrew" pitchFamily="18" charset="-79"/>
              </a:rPr>
              <a:t>Postoje</a:t>
            </a:r>
            <a:r>
              <a:rPr lang="en-US" i="1" dirty="0">
                <a:latin typeface="+mj-lt"/>
                <a:cs typeface="Adobe Hebrew" pitchFamily="18" charset="-79"/>
              </a:rPr>
              <a:t> </a:t>
            </a:r>
            <a:r>
              <a:rPr lang="en-US" i="1" dirty="0" err="1">
                <a:latin typeface="+mj-lt"/>
                <a:cs typeface="Adobe Hebrew" pitchFamily="18" charset="-79"/>
              </a:rPr>
              <a:t>mnogi</a:t>
            </a:r>
            <a:r>
              <a:rPr lang="en-US" i="1" dirty="0">
                <a:latin typeface="+mj-lt"/>
                <a:cs typeface="Adobe Hebrew" pitchFamily="18" charset="-79"/>
              </a:rPr>
              <a:t> </a:t>
            </a:r>
            <a:r>
              <a:rPr lang="en-US" i="1" dirty="0" err="1">
                <a:latin typeface="+mj-lt"/>
                <a:cs typeface="Adobe Hebrew" pitchFamily="18" charset="-79"/>
              </a:rPr>
              <a:t>oblici</a:t>
            </a:r>
            <a:r>
              <a:rPr lang="en-US" i="1" dirty="0">
                <a:latin typeface="+mj-lt"/>
                <a:cs typeface="Adobe Hebrew" pitchFamily="18" charset="-79"/>
              </a:rPr>
              <a:t> </a:t>
            </a:r>
            <a:r>
              <a:rPr lang="en-US" i="1" dirty="0" err="1">
                <a:latin typeface="+mj-lt"/>
                <a:cs typeface="Adobe Hebrew" pitchFamily="18" charset="-79"/>
              </a:rPr>
              <a:t>energije</a:t>
            </a:r>
            <a:r>
              <a:rPr lang="en-US" i="1" dirty="0">
                <a:latin typeface="+mj-lt"/>
                <a:cs typeface="Adobe Hebrew" pitchFamily="18" charset="-79"/>
              </a:rPr>
              <a:t> </a:t>
            </a:r>
            <a:r>
              <a:rPr lang="en-US" i="1" dirty="0" err="1">
                <a:latin typeface="+mj-lt"/>
                <a:cs typeface="Adobe Hebrew" pitchFamily="18" charset="-79"/>
              </a:rPr>
              <a:t>koji</a:t>
            </a:r>
            <a:r>
              <a:rPr lang="en-US" i="1" dirty="0">
                <a:latin typeface="+mj-lt"/>
                <a:cs typeface="Adobe Hebrew" pitchFamily="18" charset="-79"/>
              </a:rPr>
              <a:t> </a:t>
            </a:r>
            <a:r>
              <a:rPr lang="en-US" i="1" dirty="0" err="1">
                <a:latin typeface="+mj-lt"/>
                <a:cs typeface="Adobe Hebrew" pitchFamily="18" charset="-79"/>
              </a:rPr>
              <a:t>opet</a:t>
            </a:r>
            <a:r>
              <a:rPr lang="en-US" i="1" dirty="0">
                <a:latin typeface="+mj-lt"/>
                <a:cs typeface="Adobe Hebrew" pitchFamily="18" charset="-79"/>
              </a:rPr>
              <a:t> </a:t>
            </a:r>
            <a:r>
              <a:rPr lang="en-US" i="1" dirty="0" err="1">
                <a:latin typeface="+mj-lt"/>
                <a:cs typeface="Adobe Hebrew" pitchFamily="18" charset="-79"/>
              </a:rPr>
              <a:t>imaju</a:t>
            </a:r>
            <a:r>
              <a:rPr lang="en-US" i="1" dirty="0">
                <a:latin typeface="+mj-lt"/>
                <a:cs typeface="Adobe Hebrew" pitchFamily="18" charset="-79"/>
              </a:rPr>
              <a:t> </a:t>
            </a:r>
            <a:r>
              <a:rPr lang="en-US" i="1" dirty="0" err="1">
                <a:latin typeface="+mj-lt"/>
                <a:cs typeface="Adobe Hebrew" pitchFamily="18" charset="-79"/>
              </a:rPr>
              <a:t>svoje</a:t>
            </a:r>
            <a:r>
              <a:rPr lang="en-US" i="1" dirty="0">
                <a:latin typeface="+mj-lt"/>
                <a:cs typeface="Adobe Hebrew" pitchFamily="18" charset="-79"/>
              </a:rPr>
              <a:t> </a:t>
            </a:r>
            <a:r>
              <a:rPr lang="en-US" i="1" dirty="0" err="1">
                <a:latin typeface="+mj-lt"/>
                <a:cs typeface="Adobe Hebrew" pitchFamily="18" charset="-79"/>
              </a:rPr>
              <a:t>podskupine</a:t>
            </a:r>
            <a:r>
              <a:rPr lang="en-US" i="1" dirty="0">
                <a:latin typeface="+mj-lt"/>
                <a:cs typeface="Adobe Hebrew" pitchFamily="18" charset="-79"/>
              </a:rPr>
              <a:t> </a:t>
            </a:r>
            <a:r>
              <a:rPr lang="en-US" i="1" dirty="0" err="1">
                <a:latin typeface="+mj-lt"/>
                <a:cs typeface="Adobe Hebrew" pitchFamily="18" charset="-79"/>
              </a:rPr>
              <a:t>koje</a:t>
            </a:r>
            <a:r>
              <a:rPr lang="en-US" i="1" dirty="0">
                <a:latin typeface="+mj-lt"/>
                <a:cs typeface="Adobe Hebrew" pitchFamily="18" charset="-79"/>
              </a:rPr>
              <a:t> </a:t>
            </a:r>
            <a:r>
              <a:rPr lang="en-US" i="1" dirty="0" err="1">
                <a:latin typeface="+mj-lt"/>
                <a:cs typeface="Adobe Hebrew" pitchFamily="18" charset="-79"/>
              </a:rPr>
              <a:t>dolaze</a:t>
            </a:r>
            <a:r>
              <a:rPr lang="en-US" i="1" dirty="0">
                <a:latin typeface="+mj-lt"/>
                <a:cs typeface="Adobe Hebrew" pitchFamily="18" charset="-79"/>
              </a:rPr>
              <a:t> do </a:t>
            </a:r>
            <a:r>
              <a:rPr lang="en-US" i="1" dirty="0" err="1">
                <a:latin typeface="+mj-lt"/>
                <a:cs typeface="Adobe Hebrew" pitchFamily="18" charset="-79"/>
              </a:rPr>
              <a:t>izražaja</a:t>
            </a:r>
            <a:r>
              <a:rPr lang="en-US" i="1" dirty="0">
                <a:latin typeface="+mj-lt"/>
                <a:cs typeface="Adobe Hebrew" pitchFamily="18" charset="-79"/>
              </a:rPr>
              <a:t> </a:t>
            </a:r>
            <a:r>
              <a:rPr lang="en-US" i="1" dirty="0" err="1">
                <a:latin typeface="+mj-lt"/>
                <a:cs typeface="Adobe Hebrew" pitchFamily="18" charset="-79"/>
              </a:rPr>
              <a:t>kod</a:t>
            </a:r>
            <a:r>
              <a:rPr lang="en-US" i="1" dirty="0">
                <a:latin typeface="+mj-lt"/>
                <a:cs typeface="Adobe Hebrew" pitchFamily="18" charset="-79"/>
              </a:rPr>
              <a:t> </a:t>
            </a:r>
            <a:r>
              <a:rPr lang="en-US" i="1" dirty="0" err="1">
                <a:latin typeface="+mj-lt"/>
                <a:cs typeface="Adobe Hebrew" pitchFamily="18" charset="-79"/>
              </a:rPr>
              <a:t>proučavanja</a:t>
            </a:r>
            <a:r>
              <a:rPr lang="en-US" i="1" dirty="0">
                <a:latin typeface="+mj-lt"/>
                <a:cs typeface="Adobe Hebrew" pitchFamily="18" charset="-79"/>
              </a:rPr>
              <a:t> </a:t>
            </a:r>
            <a:r>
              <a:rPr lang="en-US" i="1" dirty="0" err="1">
                <a:latin typeface="+mj-lt"/>
                <a:cs typeface="Adobe Hebrew" pitchFamily="18" charset="-79"/>
              </a:rPr>
              <a:t>različitih</a:t>
            </a:r>
            <a:r>
              <a:rPr lang="en-US" i="1" dirty="0">
                <a:latin typeface="+mj-lt"/>
                <a:cs typeface="Adobe Hebrew" pitchFamily="18" charset="-79"/>
              </a:rPr>
              <a:t> </a:t>
            </a:r>
            <a:r>
              <a:rPr lang="en-US" i="1" dirty="0" err="1">
                <a:latin typeface="+mj-lt"/>
                <a:cs typeface="Adobe Hebrew" pitchFamily="18" charset="-79"/>
              </a:rPr>
              <a:t>znanstvenih</a:t>
            </a:r>
            <a:r>
              <a:rPr lang="en-US" i="1" dirty="0">
                <a:latin typeface="+mj-lt"/>
                <a:cs typeface="Adobe Hebrew" pitchFamily="18" charset="-79"/>
              </a:rPr>
              <a:t> </a:t>
            </a:r>
            <a:r>
              <a:rPr lang="en-US" i="1" dirty="0" err="1">
                <a:latin typeface="+mj-lt"/>
                <a:cs typeface="Adobe Hebrew" pitchFamily="18" charset="-79"/>
              </a:rPr>
              <a:t>problema</a:t>
            </a:r>
            <a:r>
              <a:rPr lang="en-US" i="1" dirty="0">
                <a:latin typeface="+mj-lt"/>
                <a:cs typeface="Adobe Hebrew" pitchFamily="18" charset="-79"/>
              </a:rPr>
              <a:t>:</a:t>
            </a:r>
          </a:p>
          <a:p>
            <a:r>
              <a:rPr lang="en-US" i="1" dirty="0" err="1">
                <a:latin typeface="+mj-lt"/>
                <a:cs typeface="Adobe Hebrew" pitchFamily="18" charset="-79"/>
              </a:rPr>
              <a:t>Kinetička</a:t>
            </a:r>
            <a:r>
              <a:rPr lang="en-US" i="1" dirty="0">
                <a:latin typeface="+mj-lt"/>
                <a:cs typeface="Adobe Hebrew" pitchFamily="18" charset="-79"/>
              </a:rPr>
              <a:t> </a:t>
            </a:r>
            <a:r>
              <a:rPr lang="en-US" i="1" dirty="0" err="1">
                <a:latin typeface="+mj-lt"/>
                <a:cs typeface="Adobe Hebrew" pitchFamily="18" charset="-79"/>
              </a:rPr>
              <a:t>energija</a:t>
            </a:r>
            <a:endParaRPr lang="en-US" i="1" dirty="0">
              <a:latin typeface="+mj-lt"/>
              <a:cs typeface="Adobe Hebrew" pitchFamily="18" charset="-79"/>
            </a:endParaRPr>
          </a:p>
          <a:p>
            <a:r>
              <a:rPr lang="en-US" i="1" dirty="0" err="1">
                <a:latin typeface="+mj-lt"/>
                <a:cs typeface="Adobe Hebrew" pitchFamily="18" charset="-79"/>
              </a:rPr>
              <a:t>Potencijalna</a:t>
            </a:r>
            <a:r>
              <a:rPr lang="en-US" i="1" dirty="0">
                <a:latin typeface="+mj-lt"/>
                <a:cs typeface="Adobe Hebrew" pitchFamily="18" charset="-79"/>
              </a:rPr>
              <a:t> </a:t>
            </a:r>
            <a:r>
              <a:rPr lang="en-US" i="1" dirty="0" err="1">
                <a:latin typeface="+mj-lt"/>
                <a:cs typeface="Adobe Hebrew" pitchFamily="18" charset="-79"/>
              </a:rPr>
              <a:t>energija</a:t>
            </a:r>
            <a:endParaRPr lang="en-US" i="1" dirty="0">
              <a:latin typeface="+mj-lt"/>
              <a:cs typeface="Adobe Hebrew" pitchFamily="18" charset="-79"/>
            </a:endParaRPr>
          </a:p>
          <a:p>
            <a:r>
              <a:rPr lang="en-US" i="1" dirty="0" err="1">
                <a:latin typeface="+mj-lt"/>
                <a:cs typeface="Adobe Hebrew" pitchFamily="18" charset="-79"/>
              </a:rPr>
              <a:t>Toplinska</a:t>
            </a:r>
            <a:r>
              <a:rPr lang="en-US" i="1" dirty="0">
                <a:latin typeface="+mj-lt"/>
                <a:cs typeface="Adobe Hebrew" pitchFamily="18" charset="-79"/>
              </a:rPr>
              <a:t> </a:t>
            </a:r>
            <a:r>
              <a:rPr lang="en-US" i="1" dirty="0" err="1">
                <a:latin typeface="+mj-lt"/>
                <a:cs typeface="Adobe Hebrew" pitchFamily="18" charset="-79"/>
              </a:rPr>
              <a:t>energija</a:t>
            </a:r>
            <a:r>
              <a:rPr lang="en-US" i="1" dirty="0">
                <a:latin typeface="+mj-lt"/>
                <a:cs typeface="Adobe Hebrew" pitchFamily="18" charset="-79"/>
              </a:rPr>
              <a:t> (</a:t>
            </a:r>
            <a:r>
              <a:rPr lang="en-US" i="1" dirty="0" err="1">
                <a:latin typeface="+mj-lt"/>
                <a:cs typeface="Adobe Hebrew" pitchFamily="18" charset="-79"/>
              </a:rPr>
              <a:t>toplina</a:t>
            </a:r>
            <a:r>
              <a:rPr lang="en-US" i="1" dirty="0">
                <a:latin typeface="+mj-lt"/>
                <a:cs typeface="Adobe Hebrew" pitchFamily="18" charset="-79"/>
              </a:rPr>
              <a:t>)</a:t>
            </a:r>
          </a:p>
          <a:p>
            <a:r>
              <a:rPr lang="en-US" i="1" dirty="0" err="1">
                <a:latin typeface="+mj-lt"/>
                <a:cs typeface="Adobe Hebrew" pitchFamily="18" charset="-79"/>
              </a:rPr>
              <a:t>Unutarnja</a:t>
            </a:r>
            <a:r>
              <a:rPr lang="en-US" i="1" dirty="0">
                <a:latin typeface="+mj-lt"/>
                <a:cs typeface="Adobe Hebrew" pitchFamily="18" charset="-79"/>
              </a:rPr>
              <a:t> </a:t>
            </a:r>
            <a:r>
              <a:rPr lang="en-US" i="1" dirty="0" err="1">
                <a:latin typeface="+mj-lt"/>
                <a:cs typeface="Adobe Hebrew" pitchFamily="18" charset="-79"/>
              </a:rPr>
              <a:t>energija</a:t>
            </a:r>
            <a:endParaRPr lang="en-US" i="1" dirty="0">
              <a:latin typeface="+mj-lt"/>
              <a:cs typeface="Adobe Hebrew" pitchFamily="18" charset="-79"/>
            </a:endParaRPr>
          </a:p>
          <a:p>
            <a:r>
              <a:rPr lang="en-US" i="1" dirty="0" err="1">
                <a:latin typeface="+mj-lt"/>
                <a:cs typeface="Adobe Hebrew" pitchFamily="18" charset="-79"/>
              </a:rPr>
              <a:t>Električna</a:t>
            </a:r>
            <a:r>
              <a:rPr lang="en-US" i="1" dirty="0">
                <a:latin typeface="+mj-lt"/>
                <a:cs typeface="Adobe Hebrew" pitchFamily="18" charset="-79"/>
              </a:rPr>
              <a:t> </a:t>
            </a:r>
            <a:r>
              <a:rPr lang="en-US" i="1" dirty="0" err="1">
                <a:latin typeface="+mj-lt"/>
                <a:cs typeface="Adobe Hebrew" pitchFamily="18" charset="-79"/>
              </a:rPr>
              <a:t>energija</a:t>
            </a:r>
            <a:r>
              <a:rPr lang="en-US" i="1" dirty="0">
                <a:latin typeface="+mj-lt"/>
                <a:cs typeface="Adobe Hebrew" pitchFamily="18" charset="-79"/>
              </a:rPr>
              <a:t> </a:t>
            </a:r>
            <a:r>
              <a:rPr lang="en-US" i="1" dirty="0" err="1">
                <a:latin typeface="+mj-lt"/>
                <a:cs typeface="Adobe Hebrew" pitchFamily="18" charset="-79"/>
              </a:rPr>
              <a:t>itd</a:t>
            </a:r>
            <a:r>
              <a:rPr lang="en-US" i="1" dirty="0">
                <a:latin typeface="+mj-lt"/>
                <a:cs typeface="Adobe Hebrew" pitchFamily="18" charset="-79"/>
              </a:rPr>
              <a:t>.</a:t>
            </a:r>
          </a:p>
          <a:p>
            <a:endParaRPr lang="sr-Latn-ME" dirty="0" smtClean="0"/>
          </a:p>
          <a:p>
            <a:endParaRPr lang="en-US" dirty="0"/>
          </a:p>
        </p:txBody>
      </p:sp>
      <p:pic>
        <p:nvPicPr>
          <p:cNvPr id="4" name="Picture 3" descr="fizikaaaaaaaaaaaaaaaaaaaa.jpg"/>
          <p:cNvPicPr>
            <a:picLocks noChangeAspect="1"/>
          </p:cNvPicPr>
          <p:nvPr/>
        </p:nvPicPr>
        <p:blipFill>
          <a:blip r:embed="rId2" cstate="print"/>
          <a:stretch>
            <a:fillRect/>
          </a:stretch>
        </p:blipFill>
        <p:spPr>
          <a:xfrm>
            <a:off x="4419600" y="3810000"/>
            <a:ext cx="3886200" cy="2057400"/>
          </a:xfrm>
          <a:prstGeom prst="rect">
            <a:avLst/>
          </a:prstGeom>
        </p:spPr>
      </p:pic>
    </p:spTree>
  </p:cSld>
  <p:clrMapOvr>
    <a:masterClrMapping/>
  </p:clrMapOvr>
  <p:transition spd="med">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503238"/>
          </a:xfrm>
        </p:spPr>
        <p:txBody>
          <a:bodyPr>
            <a:normAutofit fontScale="90000"/>
          </a:bodyPr>
          <a:lstStyle/>
          <a:p>
            <a:r>
              <a:rPr lang="sr-Latn-ME" b="1" dirty="0" smtClean="0"/>
              <a:t>KORISNI SAVJETI ZA USTEDU ENERGIJE</a:t>
            </a:r>
            <a:r>
              <a:rPr lang="en-US" b="1" dirty="0" smtClean="0"/>
              <a:t/>
            </a:r>
            <a:br>
              <a:rPr lang="en-US" b="1" dirty="0" smtClean="0"/>
            </a:br>
            <a:r>
              <a:rPr lang="en-US" b="1" dirty="0" smtClean="0"/>
              <a:t/>
            </a:r>
            <a:br>
              <a:rPr lang="en-US" b="1" dirty="0" smtClean="0"/>
            </a:br>
            <a:r>
              <a:rPr lang="en-US" b="1" dirty="0" smtClean="0"/>
              <a:t/>
            </a:r>
            <a:br>
              <a:rPr lang="en-US" b="1" dirty="0" smtClean="0"/>
            </a:br>
            <a:endParaRPr lang="en-US" dirty="0"/>
          </a:p>
        </p:txBody>
      </p:sp>
      <p:sp>
        <p:nvSpPr>
          <p:cNvPr id="3" name="Content Placeholder 2"/>
          <p:cNvSpPr>
            <a:spLocks noGrp="1"/>
          </p:cNvSpPr>
          <p:nvPr>
            <p:ph idx="1"/>
          </p:nvPr>
        </p:nvSpPr>
        <p:spPr/>
        <p:txBody>
          <a:bodyPr/>
          <a:lstStyle/>
          <a:p>
            <a:r>
              <a:rPr lang="en-US" sz="2800" b="1" i="1" dirty="0" err="1" smtClean="0"/>
              <a:t>Očuvanje</a:t>
            </a:r>
            <a:r>
              <a:rPr lang="en-US" sz="2800" b="1" i="1" dirty="0" smtClean="0"/>
              <a:t> </a:t>
            </a:r>
            <a:r>
              <a:rPr lang="en-US" sz="2800" b="1" i="1" dirty="0" err="1" smtClean="0"/>
              <a:t>energije</a:t>
            </a:r>
            <a:r>
              <a:rPr lang="en-US" sz="2800" b="1" i="1" dirty="0" smtClean="0"/>
              <a:t> je od </a:t>
            </a:r>
            <a:r>
              <a:rPr lang="en-US" sz="2800" b="1" i="1" dirty="0" err="1" smtClean="0"/>
              <a:t>suštinske</a:t>
            </a:r>
            <a:r>
              <a:rPr lang="en-US" sz="2800" b="1" i="1" dirty="0" smtClean="0"/>
              <a:t> </a:t>
            </a:r>
            <a:r>
              <a:rPr lang="en-US" sz="2800" b="1" i="1" dirty="0" err="1" smtClean="0"/>
              <a:t>važnosti</a:t>
            </a:r>
            <a:r>
              <a:rPr lang="en-US" sz="2800" b="1" i="1" dirty="0" smtClean="0"/>
              <a:t>, </a:t>
            </a:r>
            <a:r>
              <a:rPr lang="en-US" sz="2800" b="1" i="1" dirty="0" err="1" smtClean="0"/>
              <a:t>jer</a:t>
            </a:r>
            <a:r>
              <a:rPr lang="en-US" sz="2800" b="1" i="1" dirty="0" smtClean="0"/>
              <a:t> </a:t>
            </a:r>
            <a:r>
              <a:rPr lang="en-US" sz="2800" b="1" i="1" dirty="0" err="1" smtClean="0"/>
              <a:t>prekom</a:t>
            </a:r>
            <a:r>
              <a:rPr lang="sr-Latn-ME" sz="2800" b="1" i="1" dirty="0" smtClean="0"/>
              <a:t>j</a:t>
            </a:r>
            <a:r>
              <a:rPr lang="en-US" sz="2800" b="1" i="1" dirty="0" err="1" smtClean="0"/>
              <a:t>ernim</a:t>
            </a:r>
            <a:r>
              <a:rPr lang="en-US" sz="2800" b="1" i="1" dirty="0" smtClean="0"/>
              <a:t>, </a:t>
            </a:r>
            <a:r>
              <a:rPr lang="en-US" sz="2800" b="1" i="1" dirty="0" err="1" smtClean="0"/>
              <a:t>nesmotrenim</a:t>
            </a:r>
            <a:r>
              <a:rPr lang="en-US" sz="2800" b="1" i="1" dirty="0" smtClean="0"/>
              <a:t> </a:t>
            </a:r>
            <a:r>
              <a:rPr lang="en-US" sz="2800" b="1" i="1" dirty="0" err="1" smtClean="0"/>
              <a:t>korišćenjem</a:t>
            </a:r>
            <a:r>
              <a:rPr lang="en-US" sz="2800" b="1" i="1" dirty="0" smtClean="0"/>
              <a:t> </a:t>
            </a:r>
            <a:r>
              <a:rPr lang="en-US" sz="2800" b="1" i="1" dirty="0" err="1" smtClean="0"/>
              <a:t>uništavamo</a:t>
            </a:r>
            <a:r>
              <a:rPr lang="en-US" sz="2800" b="1" i="1" dirty="0" smtClean="0"/>
              <a:t> </a:t>
            </a:r>
            <a:r>
              <a:rPr lang="en-US" sz="2800" b="1" i="1" dirty="0" err="1" smtClean="0"/>
              <a:t>prirodna</a:t>
            </a:r>
            <a:r>
              <a:rPr lang="en-US" sz="2800" b="1" i="1" dirty="0" smtClean="0"/>
              <a:t> </a:t>
            </a:r>
            <a:r>
              <a:rPr lang="en-US" sz="2800" b="1" i="1" dirty="0" err="1" smtClean="0"/>
              <a:t>bogatstva</a:t>
            </a:r>
            <a:r>
              <a:rPr lang="en-US" sz="2800" b="1" i="1" dirty="0" smtClean="0"/>
              <a:t> </a:t>
            </a:r>
            <a:r>
              <a:rPr lang="en-US" sz="2800" b="1" i="1" dirty="0" err="1" smtClean="0"/>
              <a:t>koja</a:t>
            </a:r>
            <a:r>
              <a:rPr lang="en-US" sz="2800" b="1" i="1" dirty="0" smtClean="0"/>
              <a:t> se </a:t>
            </a:r>
            <a:r>
              <a:rPr lang="en-US" sz="2800" b="1" i="1" dirty="0" err="1" smtClean="0"/>
              <a:t>troše</a:t>
            </a:r>
            <a:r>
              <a:rPr lang="en-US" sz="2800" b="1" i="1" dirty="0" smtClean="0"/>
              <a:t> da bi se ta </a:t>
            </a:r>
            <a:r>
              <a:rPr lang="en-US" sz="2800" b="1" i="1" dirty="0" err="1" smtClean="0"/>
              <a:t>energija</a:t>
            </a:r>
            <a:r>
              <a:rPr lang="en-US" sz="2800" b="1" i="1" dirty="0" smtClean="0"/>
              <a:t> </a:t>
            </a:r>
            <a:r>
              <a:rPr lang="en-US" sz="2800" b="1" i="1" dirty="0" err="1" smtClean="0"/>
              <a:t>dobila</a:t>
            </a:r>
            <a:r>
              <a:rPr lang="en-US" sz="2800" b="1" i="1" dirty="0" smtClean="0"/>
              <a:t>, </a:t>
            </a:r>
            <a:r>
              <a:rPr lang="en-US" sz="2800" b="1" i="1" dirty="0" err="1" smtClean="0"/>
              <a:t>preradila</a:t>
            </a:r>
            <a:r>
              <a:rPr lang="en-US" sz="2800" b="1" i="1" dirty="0" smtClean="0"/>
              <a:t> </a:t>
            </a:r>
            <a:r>
              <a:rPr lang="en-US" sz="2800" b="1" i="1" dirty="0" err="1" smtClean="0"/>
              <a:t>i</a:t>
            </a:r>
            <a:r>
              <a:rPr lang="en-US" sz="2800" b="1" i="1" dirty="0" smtClean="0"/>
              <a:t> </a:t>
            </a:r>
            <a:r>
              <a:rPr lang="en-US" sz="2800" b="1" i="1" dirty="0" err="1" smtClean="0"/>
              <a:t>transportovala</a:t>
            </a:r>
            <a:r>
              <a:rPr lang="en-US" sz="2800" b="1" i="1" dirty="0" smtClean="0"/>
              <a:t> do </a:t>
            </a:r>
            <a:r>
              <a:rPr lang="en-US" sz="2800" b="1" i="1" dirty="0" err="1" smtClean="0"/>
              <a:t>nas</a:t>
            </a:r>
            <a:r>
              <a:rPr lang="en-US" sz="2800" b="1" i="1" dirty="0" smtClean="0"/>
              <a:t>.</a:t>
            </a:r>
          </a:p>
          <a:p>
            <a:r>
              <a:rPr lang="en-US" sz="2800" b="1" i="1" dirty="0" err="1" smtClean="0"/>
              <a:t>Čuvajući</a:t>
            </a:r>
            <a:r>
              <a:rPr lang="en-US" sz="2800" b="1" i="1" dirty="0" smtClean="0"/>
              <a:t> </a:t>
            </a:r>
            <a:r>
              <a:rPr lang="en-US" sz="2800" b="1" i="1" dirty="0" err="1" smtClean="0"/>
              <a:t>energiju</a:t>
            </a:r>
            <a:r>
              <a:rPr lang="en-US" sz="2800" b="1" i="1" dirty="0" smtClean="0"/>
              <a:t> </a:t>
            </a:r>
            <a:r>
              <a:rPr lang="en-US" sz="2800" b="1" i="1" dirty="0" err="1" smtClean="0"/>
              <a:t>štitiš</a:t>
            </a:r>
            <a:r>
              <a:rPr lang="en-US" sz="2800" b="1" i="1" dirty="0" smtClean="0"/>
              <a:t> </a:t>
            </a:r>
            <a:r>
              <a:rPr lang="en-US" sz="2800" b="1" i="1" dirty="0" err="1" smtClean="0"/>
              <a:t>sebe</a:t>
            </a:r>
            <a:r>
              <a:rPr lang="en-US" sz="2800" b="1" i="1" dirty="0" smtClean="0"/>
              <a:t>, </a:t>
            </a:r>
            <a:r>
              <a:rPr lang="en-US" sz="2800" b="1" i="1" dirty="0" err="1" smtClean="0"/>
              <a:t>prirodu</a:t>
            </a:r>
            <a:r>
              <a:rPr lang="en-US" sz="2800" b="1" i="1" dirty="0" smtClean="0"/>
              <a:t>, </a:t>
            </a:r>
            <a:r>
              <a:rPr lang="en-US" sz="2800" b="1" i="1" dirty="0" err="1" smtClean="0"/>
              <a:t>životinje</a:t>
            </a:r>
            <a:r>
              <a:rPr lang="en-US" sz="2800" b="1" i="1" dirty="0" smtClean="0"/>
              <a:t> </a:t>
            </a:r>
            <a:r>
              <a:rPr lang="en-US" sz="2800" b="1" i="1" dirty="0" err="1" smtClean="0"/>
              <a:t>i</a:t>
            </a:r>
            <a:r>
              <a:rPr lang="en-US" sz="2800" b="1" i="1" dirty="0" smtClean="0"/>
              <a:t> </a:t>
            </a:r>
            <a:r>
              <a:rPr lang="en-US" sz="2800" b="1" i="1" dirty="0" err="1" smtClean="0"/>
              <a:t>biljke</a:t>
            </a:r>
            <a:r>
              <a:rPr lang="en-US" sz="2800" b="1" i="1" dirty="0" smtClean="0"/>
              <a:t> </a:t>
            </a:r>
            <a:r>
              <a:rPr lang="en-US" sz="2800" b="1" i="1" dirty="0" err="1" smtClean="0"/>
              <a:t>i</a:t>
            </a:r>
            <a:r>
              <a:rPr lang="en-US" sz="2800" b="1" i="1" dirty="0" smtClean="0"/>
              <a:t> </a:t>
            </a:r>
            <a:r>
              <a:rPr lang="en-US" sz="2800" b="1" i="1" dirty="0" err="1" smtClean="0"/>
              <a:t>prepolovljavaš</a:t>
            </a:r>
            <a:r>
              <a:rPr lang="en-US" sz="2800" b="1" i="1" dirty="0" smtClean="0"/>
              <a:t> </a:t>
            </a:r>
            <a:r>
              <a:rPr lang="en-US" sz="2800" b="1" i="1" dirty="0" err="1" smtClean="0"/>
              <a:t>svoje</a:t>
            </a:r>
            <a:r>
              <a:rPr lang="en-US" sz="2800" b="1" i="1" dirty="0" smtClean="0"/>
              <a:t> </a:t>
            </a:r>
            <a:r>
              <a:rPr lang="en-US" sz="2800" b="1" i="1" dirty="0" err="1" smtClean="0"/>
              <a:t>troškove</a:t>
            </a:r>
            <a:r>
              <a:rPr lang="en-US" sz="2800" b="1" i="1" dirty="0" smtClean="0"/>
              <a:t>, </a:t>
            </a:r>
            <a:r>
              <a:rPr lang="en-US" sz="2800" b="1" i="1" dirty="0" err="1" smtClean="0"/>
              <a:t>tj</a:t>
            </a:r>
            <a:r>
              <a:rPr lang="en-US" sz="2800" b="1" i="1" dirty="0" smtClean="0"/>
              <a:t>. </a:t>
            </a:r>
            <a:r>
              <a:rPr lang="en-US" sz="2800" b="1" i="1" dirty="0" err="1" smtClean="0"/>
              <a:t>račune</a:t>
            </a:r>
            <a:r>
              <a:rPr lang="en-US" sz="2800" b="1" i="1" dirty="0" smtClean="0"/>
              <a:t>.</a:t>
            </a:r>
            <a:endParaRPr lang="sr-Latn-ME" sz="2800" b="1" i="1" dirty="0" smtClean="0"/>
          </a:p>
          <a:p>
            <a:endParaRPr lang="en-US" sz="2800" b="1" i="1" dirty="0" smtClean="0"/>
          </a:p>
          <a:p>
            <a:endParaRPr lang="en-US" dirty="0"/>
          </a:p>
        </p:txBody>
      </p:sp>
      <p:pic>
        <p:nvPicPr>
          <p:cNvPr id="5" name="Picture 4" descr="fiyika.jpg"/>
          <p:cNvPicPr>
            <a:picLocks noChangeAspect="1"/>
          </p:cNvPicPr>
          <p:nvPr/>
        </p:nvPicPr>
        <p:blipFill>
          <a:blip r:embed="rId2" cstate="print"/>
          <a:stretch>
            <a:fillRect/>
          </a:stretch>
        </p:blipFill>
        <p:spPr>
          <a:xfrm>
            <a:off x="3048000" y="4876800"/>
            <a:ext cx="2519180" cy="1676400"/>
          </a:xfrm>
          <a:prstGeom prst="rect">
            <a:avLst/>
          </a:prstGeom>
        </p:spPr>
      </p:pic>
    </p:spTree>
  </p:cSld>
  <p:clrMapOvr>
    <a:masterClrMapping/>
  </p:clrMapOvr>
  <p:transition spd="med">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62500" lnSpcReduction="20000"/>
          </a:bodyPr>
          <a:lstStyle/>
          <a:p>
            <a:pPr>
              <a:buNone/>
            </a:pPr>
            <a:r>
              <a:rPr lang="sr-Latn-ME" sz="4500" b="1" i="1" dirty="0" smtClean="0">
                <a:effectLst>
                  <a:outerShdw blurRad="38100" dist="38100" dir="2700000" algn="tl">
                    <a:srgbClr val="000000">
                      <a:alpha val="43137"/>
                    </a:srgbClr>
                  </a:outerShdw>
                </a:effectLst>
              </a:rPr>
              <a:t>    </a:t>
            </a:r>
            <a:r>
              <a:rPr lang="en-US" sz="4500" b="1" i="1" dirty="0" smtClean="0">
                <a:effectLst>
                  <a:outerShdw blurRad="38100" dist="38100" dir="2700000" algn="tl">
                    <a:srgbClr val="000000">
                      <a:alpha val="43137"/>
                    </a:srgbClr>
                  </a:outerShdw>
                </a:effectLst>
              </a:rPr>
              <a:t>GR</a:t>
            </a:r>
            <a:r>
              <a:rPr lang="sr-Latn-ME" sz="4500" b="1" i="1" dirty="0" smtClean="0">
                <a:effectLst>
                  <a:outerShdw blurRad="38100" dist="38100" dir="2700000" algn="tl">
                    <a:srgbClr val="000000">
                      <a:alpha val="43137"/>
                    </a:srgbClr>
                  </a:outerShdw>
                </a:effectLst>
              </a:rPr>
              <a:t>I</a:t>
            </a:r>
            <a:r>
              <a:rPr lang="en-US" sz="4500" b="1" i="1" dirty="0" smtClean="0">
                <a:effectLst>
                  <a:outerShdw blurRad="38100" dist="38100" dir="2700000" algn="tl">
                    <a:srgbClr val="000000">
                      <a:alpha val="43137"/>
                    </a:srgbClr>
                  </a:outerShdw>
                </a:effectLst>
              </a:rPr>
              <a:t>JANJE</a:t>
            </a:r>
            <a:r>
              <a:rPr lang="en-US" b="1" dirty="0" smtClean="0"/>
              <a:t/>
            </a:r>
            <a:br>
              <a:rPr lang="en-US" b="1" dirty="0" smtClean="0"/>
            </a:br>
            <a:r>
              <a:rPr lang="en-US" dirty="0" err="1" smtClean="0"/>
              <a:t>Svaki</a:t>
            </a:r>
            <a:r>
              <a:rPr lang="en-US" dirty="0" smtClean="0"/>
              <a:t> </a:t>
            </a:r>
            <a:r>
              <a:rPr lang="en-US" dirty="0" err="1" smtClean="0"/>
              <a:t>stepen</a:t>
            </a:r>
            <a:r>
              <a:rPr lang="en-US" dirty="0" smtClean="0"/>
              <a:t> je </a:t>
            </a:r>
            <a:r>
              <a:rPr lang="en-US" dirty="0" err="1" smtClean="0"/>
              <a:t>ušteda</a:t>
            </a:r>
            <a:r>
              <a:rPr lang="en-US" dirty="0" smtClean="0"/>
              <a:t> </a:t>
            </a:r>
            <a:r>
              <a:rPr lang="en-US" dirty="0" err="1" smtClean="0"/>
              <a:t>od</a:t>
            </a:r>
            <a:r>
              <a:rPr lang="en-US" dirty="0" smtClean="0"/>
              <a:t> 5% u </a:t>
            </a:r>
            <a:r>
              <a:rPr lang="en-US" dirty="0" err="1" smtClean="0"/>
              <a:t>računu</a:t>
            </a:r>
            <a:r>
              <a:rPr lang="en-US" dirty="0" smtClean="0"/>
              <a:t> </a:t>
            </a:r>
            <a:r>
              <a:rPr lang="en-US" dirty="0" err="1" smtClean="0"/>
              <a:t>za</a:t>
            </a:r>
            <a:r>
              <a:rPr lang="en-US" dirty="0" smtClean="0"/>
              <a:t> </a:t>
            </a:r>
            <a:r>
              <a:rPr lang="en-US" dirty="0" err="1" smtClean="0"/>
              <a:t>struju</a:t>
            </a:r>
            <a:r>
              <a:rPr lang="en-US" dirty="0" smtClean="0"/>
              <a:t>.</a:t>
            </a:r>
            <a:r>
              <a:rPr lang="en-US" b="1" dirty="0" smtClean="0"/>
              <a:t/>
            </a:r>
            <a:br>
              <a:rPr lang="en-US" b="1" dirty="0" smtClean="0"/>
            </a:br>
            <a:r>
              <a:rPr lang="en-US" dirty="0" err="1" smtClean="0"/>
              <a:t>Smanjite</a:t>
            </a:r>
            <a:r>
              <a:rPr lang="en-US" dirty="0" smtClean="0"/>
              <a:t> </a:t>
            </a:r>
            <a:r>
              <a:rPr lang="en-US" dirty="0" err="1" smtClean="0"/>
              <a:t>temperaturu</a:t>
            </a:r>
            <a:r>
              <a:rPr lang="en-US" dirty="0" smtClean="0"/>
              <a:t> </a:t>
            </a:r>
            <a:r>
              <a:rPr lang="en-US" dirty="0" err="1" smtClean="0"/>
              <a:t>na</a:t>
            </a:r>
            <a:r>
              <a:rPr lang="en-US" dirty="0" smtClean="0"/>
              <a:t> </a:t>
            </a:r>
            <a:r>
              <a:rPr lang="en-US" dirty="0" err="1" smtClean="0"/>
              <a:t>termostatu</a:t>
            </a:r>
            <a:r>
              <a:rPr lang="en-US" dirty="0" smtClean="0"/>
              <a:t> </a:t>
            </a:r>
            <a:r>
              <a:rPr lang="en-US" dirty="0" err="1" smtClean="0"/>
              <a:t>za</a:t>
            </a:r>
            <a:r>
              <a:rPr lang="en-US" dirty="0" smtClean="0"/>
              <a:t> gr</a:t>
            </a:r>
            <a:r>
              <a:rPr lang="sr-Latn-ME" dirty="0" smtClean="0"/>
              <a:t>i</a:t>
            </a:r>
            <a:r>
              <a:rPr lang="en-US" dirty="0" err="1" smtClean="0"/>
              <a:t>janje</a:t>
            </a:r>
            <a:r>
              <a:rPr lang="en-US" dirty="0" smtClean="0"/>
              <a:t> </a:t>
            </a:r>
            <a:r>
              <a:rPr lang="en-US" dirty="0" err="1" smtClean="0"/>
              <a:t>kada</a:t>
            </a:r>
            <a:r>
              <a:rPr lang="en-US" dirty="0" smtClean="0"/>
              <a:t> </a:t>
            </a:r>
            <a:r>
              <a:rPr lang="en-US" dirty="0" err="1" smtClean="0"/>
              <a:t>idete</a:t>
            </a:r>
            <a:r>
              <a:rPr lang="en-US" dirty="0" smtClean="0"/>
              <a:t> </a:t>
            </a:r>
            <a:r>
              <a:rPr lang="en-US" dirty="0" err="1" smtClean="0"/>
              <a:t>na</a:t>
            </a:r>
            <a:r>
              <a:rPr lang="en-US" dirty="0" smtClean="0"/>
              <a:t> </a:t>
            </a:r>
            <a:r>
              <a:rPr lang="en-US" dirty="0" err="1" smtClean="0"/>
              <a:t>spavanje</a:t>
            </a:r>
            <a:r>
              <a:rPr lang="en-US" dirty="0" smtClean="0"/>
              <a:t> </a:t>
            </a:r>
            <a:r>
              <a:rPr lang="en-US" dirty="0" err="1" smtClean="0"/>
              <a:t>ili</a:t>
            </a:r>
            <a:r>
              <a:rPr lang="en-US" dirty="0" smtClean="0"/>
              <a:t> </a:t>
            </a:r>
            <a:r>
              <a:rPr lang="en-US" dirty="0" err="1" smtClean="0"/>
              <a:t>ste</a:t>
            </a:r>
            <a:r>
              <a:rPr lang="en-US" dirty="0" smtClean="0"/>
              <a:t> </a:t>
            </a:r>
            <a:r>
              <a:rPr lang="en-US" dirty="0" err="1" smtClean="0"/>
              <a:t>odsutni</a:t>
            </a:r>
            <a:r>
              <a:rPr lang="en-US" dirty="0" smtClean="0"/>
              <a:t>.</a:t>
            </a:r>
            <a:br>
              <a:rPr lang="en-US" dirty="0" smtClean="0"/>
            </a:br>
            <a:r>
              <a:rPr lang="en-US" dirty="0" err="1" smtClean="0"/>
              <a:t>Koristite</a:t>
            </a:r>
            <a:r>
              <a:rPr lang="en-US" dirty="0" smtClean="0"/>
              <a:t> </a:t>
            </a:r>
            <a:r>
              <a:rPr lang="en-US" dirty="0" err="1" smtClean="0"/>
              <a:t>tajmere</a:t>
            </a:r>
            <a:r>
              <a:rPr lang="en-US" dirty="0" smtClean="0"/>
              <a:t> </a:t>
            </a:r>
            <a:r>
              <a:rPr lang="en-US" dirty="0" err="1" smtClean="0"/>
              <a:t>za</a:t>
            </a:r>
            <a:r>
              <a:rPr lang="en-US" dirty="0" smtClean="0"/>
              <a:t> </a:t>
            </a:r>
            <a:r>
              <a:rPr lang="en-US" dirty="0" err="1" smtClean="0"/>
              <a:t>uključivanje</a:t>
            </a:r>
            <a:r>
              <a:rPr lang="en-US" dirty="0" smtClean="0"/>
              <a:t> u </a:t>
            </a:r>
            <a:r>
              <a:rPr lang="en-US" dirty="0" err="1" smtClean="0"/>
              <a:t>vreme</a:t>
            </a:r>
            <a:r>
              <a:rPr lang="en-US" dirty="0" smtClean="0"/>
              <a:t> </a:t>
            </a:r>
            <a:r>
              <a:rPr lang="en-US" dirty="0" err="1" smtClean="0"/>
              <a:t>kada</a:t>
            </a:r>
            <a:r>
              <a:rPr lang="en-US" dirty="0" smtClean="0"/>
              <a:t> je </a:t>
            </a:r>
            <a:r>
              <a:rPr lang="en-US" dirty="0" err="1" smtClean="0"/>
              <a:t>struja</a:t>
            </a:r>
            <a:r>
              <a:rPr lang="en-US" dirty="0" smtClean="0"/>
              <a:t> </a:t>
            </a:r>
            <a:r>
              <a:rPr lang="en-US" dirty="0" err="1" smtClean="0"/>
              <a:t>jeftinija</a:t>
            </a:r>
            <a:r>
              <a:rPr lang="en-US" dirty="0" smtClean="0"/>
              <a:t> </a:t>
            </a:r>
            <a:r>
              <a:rPr lang="en-US" dirty="0" err="1" smtClean="0"/>
              <a:t>i</a:t>
            </a:r>
            <a:r>
              <a:rPr lang="en-US" dirty="0" smtClean="0"/>
              <a:t> </a:t>
            </a:r>
            <a:r>
              <a:rPr lang="en-US" dirty="0" err="1" smtClean="0"/>
              <a:t>senzore</a:t>
            </a:r>
            <a:r>
              <a:rPr lang="en-US" dirty="0" smtClean="0"/>
              <a:t> </a:t>
            </a:r>
            <a:r>
              <a:rPr lang="en-US" dirty="0" err="1" smtClean="0"/>
              <a:t>za</a:t>
            </a:r>
            <a:r>
              <a:rPr lang="en-US" dirty="0" smtClean="0"/>
              <a:t> </a:t>
            </a:r>
            <a:r>
              <a:rPr lang="en-US" dirty="0" err="1" smtClean="0"/>
              <a:t>sv</a:t>
            </a:r>
            <a:r>
              <a:rPr lang="sr-Latn-ME" dirty="0" smtClean="0"/>
              <a:t>j</a:t>
            </a:r>
            <a:r>
              <a:rPr lang="en-US" dirty="0" err="1" smtClean="0"/>
              <a:t>etlo</a:t>
            </a:r>
            <a:r>
              <a:rPr lang="en-US" dirty="0" smtClean="0"/>
              <a:t> </a:t>
            </a:r>
            <a:r>
              <a:rPr lang="en-US" dirty="0" err="1" smtClean="0"/>
              <a:t>koji</a:t>
            </a:r>
            <a:r>
              <a:rPr lang="en-US" dirty="0" smtClean="0"/>
              <a:t> se pale </a:t>
            </a:r>
            <a:r>
              <a:rPr lang="en-US" dirty="0" err="1" smtClean="0"/>
              <a:t>samo</a:t>
            </a:r>
            <a:r>
              <a:rPr lang="en-US" dirty="0" smtClean="0"/>
              <a:t> </a:t>
            </a:r>
            <a:r>
              <a:rPr lang="en-US" dirty="0" err="1" smtClean="0"/>
              <a:t>kada</a:t>
            </a:r>
            <a:r>
              <a:rPr lang="en-US" dirty="0" smtClean="0"/>
              <a:t> je </a:t>
            </a:r>
            <a:r>
              <a:rPr lang="en-US" dirty="0" err="1" smtClean="0"/>
              <a:t>neko</a:t>
            </a:r>
            <a:r>
              <a:rPr lang="en-US" dirty="0" smtClean="0"/>
              <a:t> </a:t>
            </a:r>
            <a:r>
              <a:rPr lang="en-US" dirty="0" err="1" smtClean="0"/>
              <a:t>prisutan</a:t>
            </a:r>
            <a:r>
              <a:rPr lang="en-US" dirty="0" smtClean="0"/>
              <a:t>.</a:t>
            </a:r>
            <a:br>
              <a:rPr lang="en-US" dirty="0" smtClean="0"/>
            </a:br>
            <a:r>
              <a:rPr lang="en-US" dirty="0" err="1" smtClean="0"/>
              <a:t>Testirajte</a:t>
            </a:r>
            <a:r>
              <a:rPr lang="en-US" dirty="0" smtClean="0"/>
              <a:t> </a:t>
            </a:r>
            <a:r>
              <a:rPr lang="en-US" dirty="0" err="1" smtClean="0"/>
              <a:t>rupe</a:t>
            </a:r>
            <a:r>
              <a:rPr lang="en-US" dirty="0" smtClean="0"/>
              <a:t> </a:t>
            </a:r>
            <a:r>
              <a:rPr lang="en-US" dirty="0" err="1" smtClean="0"/>
              <a:t>plamenom</a:t>
            </a:r>
            <a:r>
              <a:rPr lang="en-US" dirty="0" smtClean="0"/>
              <a:t> </a:t>
            </a:r>
            <a:r>
              <a:rPr lang="en-US" dirty="0" err="1" smtClean="0"/>
              <a:t>sveće</a:t>
            </a:r>
            <a:r>
              <a:rPr lang="en-US" dirty="0" smtClean="0"/>
              <a:t>. </a:t>
            </a:r>
            <a:r>
              <a:rPr lang="en-US" dirty="0" err="1" smtClean="0"/>
              <a:t>Rupe</a:t>
            </a:r>
            <a:r>
              <a:rPr lang="en-US" dirty="0" smtClean="0"/>
              <a:t> od </a:t>
            </a:r>
            <a:r>
              <a:rPr lang="en-US" dirty="0" err="1" smtClean="0"/>
              <a:t>bušenja</a:t>
            </a:r>
            <a:r>
              <a:rPr lang="en-US" dirty="0" smtClean="0"/>
              <a:t> </a:t>
            </a:r>
            <a:r>
              <a:rPr lang="en-US" dirty="0" err="1" smtClean="0"/>
              <a:t>i</a:t>
            </a:r>
            <a:r>
              <a:rPr lang="en-US" dirty="0" smtClean="0"/>
              <a:t> </a:t>
            </a:r>
            <a:r>
              <a:rPr lang="en-US" dirty="0" err="1" smtClean="0"/>
              <a:t>veće</a:t>
            </a:r>
            <a:r>
              <a:rPr lang="en-US" dirty="0" smtClean="0"/>
              <a:t> </a:t>
            </a:r>
            <a:r>
              <a:rPr lang="en-US" dirty="0" err="1" smtClean="0"/>
              <a:t>praznine</a:t>
            </a:r>
            <a:r>
              <a:rPr lang="en-US" dirty="0" smtClean="0"/>
              <a:t> u </a:t>
            </a:r>
            <a:r>
              <a:rPr lang="en-US" dirty="0" err="1" smtClean="0"/>
              <a:t>zidovima</a:t>
            </a:r>
            <a:r>
              <a:rPr lang="en-US" dirty="0" smtClean="0"/>
              <a:t> </a:t>
            </a:r>
            <a:r>
              <a:rPr lang="en-US" dirty="0" err="1" smtClean="0"/>
              <a:t>zakrpite</a:t>
            </a:r>
            <a:r>
              <a:rPr lang="en-US" dirty="0" smtClean="0"/>
              <a:t> </a:t>
            </a:r>
            <a:r>
              <a:rPr lang="en-US" dirty="0" err="1" smtClean="0"/>
              <a:t>pur</a:t>
            </a:r>
            <a:r>
              <a:rPr lang="en-US" dirty="0" smtClean="0"/>
              <a:t> </a:t>
            </a:r>
            <a:r>
              <a:rPr lang="sr-Latn-ME" dirty="0" smtClean="0"/>
              <a:t>pjenom</a:t>
            </a:r>
            <a:r>
              <a:rPr lang="en-US" dirty="0" smtClean="0"/>
              <a:t>.</a:t>
            </a:r>
            <a:br>
              <a:rPr lang="en-US" dirty="0" smtClean="0"/>
            </a:br>
            <a:r>
              <a:rPr lang="en-US" dirty="0" err="1" smtClean="0"/>
              <a:t>Zatvarajte</a:t>
            </a:r>
            <a:r>
              <a:rPr lang="en-US" dirty="0" smtClean="0"/>
              <a:t> </a:t>
            </a:r>
            <a:r>
              <a:rPr lang="en-US" dirty="0" err="1" smtClean="0"/>
              <a:t>vrata</a:t>
            </a:r>
            <a:r>
              <a:rPr lang="en-US" dirty="0" smtClean="0"/>
              <a:t>, </a:t>
            </a:r>
            <a:r>
              <a:rPr lang="en-US" dirty="0" err="1" smtClean="0"/>
              <a:t>prozore</a:t>
            </a:r>
            <a:r>
              <a:rPr lang="en-US" dirty="0" smtClean="0"/>
              <a:t> </a:t>
            </a:r>
            <a:r>
              <a:rPr lang="en-US" dirty="0" err="1" smtClean="0"/>
              <a:t>i</a:t>
            </a:r>
            <a:r>
              <a:rPr lang="en-US" dirty="0" smtClean="0"/>
              <a:t> </a:t>
            </a:r>
            <a:r>
              <a:rPr lang="en-US" dirty="0" err="1" smtClean="0"/>
              <a:t>svugde</a:t>
            </a:r>
            <a:r>
              <a:rPr lang="en-US" dirty="0" smtClean="0"/>
              <a:t> </a:t>
            </a:r>
            <a:r>
              <a:rPr lang="en-US" dirty="0" err="1" smtClean="0"/>
              <a:t>postavite</a:t>
            </a:r>
            <a:r>
              <a:rPr lang="en-US" dirty="0" smtClean="0"/>
              <a:t> </a:t>
            </a:r>
            <a:r>
              <a:rPr lang="en-US" dirty="0" err="1" smtClean="0"/>
              <a:t>gumene</a:t>
            </a:r>
            <a:r>
              <a:rPr lang="en-US" dirty="0" smtClean="0"/>
              <a:t> </a:t>
            </a:r>
            <a:r>
              <a:rPr lang="en-US" dirty="0" err="1" smtClean="0"/>
              <a:t>dihtunge</a:t>
            </a:r>
            <a:r>
              <a:rPr lang="en-US" dirty="0" smtClean="0"/>
              <a:t> </a:t>
            </a:r>
            <a:r>
              <a:rPr lang="en-US" dirty="0" err="1" smtClean="0"/>
              <a:t>za</a:t>
            </a:r>
            <a:r>
              <a:rPr lang="en-US" dirty="0" smtClean="0"/>
              <a:t> </a:t>
            </a:r>
            <a:r>
              <a:rPr lang="en-US" dirty="0" err="1" smtClean="0"/>
              <a:t>izolaciju</a:t>
            </a:r>
            <a:r>
              <a:rPr lang="en-US" dirty="0" smtClean="0"/>
              <a:t> </a:t>
            </a:r>
            <a:r>
              <a:rPr lang="en-US" dirty="0" err="1" smtClean="0"/>
              <a:t>koji</a:t>
            </a:r>
            <a:r>
              <a:rPr lang="en-US" dirty="0" smtClean="0"/>
              <a:t> </a:t>
            </a:r>
            <a:r>
              <a:rPr lang="en-US" dirty="0" err="1" smtClean="0"/>
              <a:t>traju</a:t>
            </a:r>
            <a:r>
              <a:rPr lang="en-US" dirty="0" smtClean="0"/>
              <a:t> </a:t>
            </a:r>
            <a:r>
              <a:rPr lang="en-US" dirty="0" err="1" smtClean="0"/>
              <a:t>oko</a:t>
            </a:r>
            <a:r>
              <a:rPr lang="en-US" dirty="0" smtClean="0"/>
              <a:t> 10 </a:t>
            </a:r>
            <a:r>
              <a:rPr lang="en-US" dirty="0" err="1" smtClean="0"/>
              <a:t>godina</a:t>
            </a:r>
            <a:r>
              <a:rPr lang="en-US" dirty="0" smtClean="0"/>
              <a:t>, a </a:t>
            </a:r>
            <a:r>
              <a:rPr lang="en-US" dirty="0" err="1" smtClean="0"/>
              <a:t>isplate</a:t>
            </a:r>
            <a:r>
              <a:rPr lang="en-US" dirty="0" smtClean="0"/>
              <a:t> se </a:t>
            </a:r>
            <a:r>
              <a:rPr lang="sr-Latn-ME" dirty="0" smtClean="0"/>
              <a:t>poslije </a:t>
            </a:r>
            <a:r>
              <a:rPr lang="en-US" dirty="0" err="1" smtClean="0"/>
              <a:t>prvog</a:t>
            </a:r>
            <a:r>
              <a:rPr lang="en-US" dirty="0" smtClean="0"/>
              <a:t> </a:t>
            </a:r>
            <a:r>
              <a:rPr lang="en-US" dirty="0" err="1" smtClean="0"/>
              <a:t>računa</a:t>
            </a:r>
            <a:r>
              <a:rPr lang="en-US" dirty="0" smtClean="0"/>
              <a:t> </a:t>
            </a:r>
            <a:r>
              <a:rPr lang="en-US" dirty="0" err="1" smtClean="0"/>
              <a:t>za</a:t>
            </a:r>
            <a:r>
              <a:rPr lang="en-US" dirty="0" smtClean="0"/>
              <a:t> </a:t>
            </a:r>
            <a:r>
              <a:rPr lang="en-US" dirty="0" err="1" smtClean="0"/>
              <a:t>struju</a:t>
            </a:r>
            <a:r>
              <a:rPr lang="en-US" dirty="0" smtClean="0"/>
              <a:t>. </a:t>
            </a:r>
            <a:r>
              <a:rPr lang="en-US" dirty="0" err="1" smtClean="0"/>
              <a:t>Za</a:t>
            </a:r>
            <a:r>
              <a:rPr lang="en-US" dirty="0" smtClean="0"/>
              <a:t> </a:t>
            </a:r>
            <a:r>
              <a:rPr lang="en-US" dirty="0" err="1" smtClean="0"/>
              <a:t>prozore</a:t>
            </a:r>
            <a:r>
              <a:rPr lang="en-US" dirty="0" smtClean="0"/>
              <a:t> </a:t>
            </a:r>
            <a:r>
              <a:rPr lang="en-US" dirty="0" err="1" smtClean="0"/>
              <a:t>koji</a:t>
            </a:r>
            <a:r>
              <a:rPr lang="en-US" dirty="0" smtClean="0"/>
              <a:t> </a:t>
            </a:r>
            <a:r>
              <a:rPr lang="en-US" dirty="0" err="1" smtClean="0"/>
              <a:t>su</a:t>
            </a:r>
            <a:r>
              <a:rPr lang="en-US" dirty="0" smtClean="0"/>
              <a:t> </a:t>
            </a:r>
            <a:r>
              <a:rPr lang="en-US" dirty="0" err="1" smtClean="0"/>
              <a:t>stari</a:t>
            </a:r>
            <a:r>
              <a:rPr lang="en-US" dirty="0" smtClean="0"/>
              <a:t> </a:t>
            </a:r>
            <a:r>
              <a:rPr lang="en-US" dirty="0" err="1" smtClean="0"/>
              <a:t>koristite</a:t>
            </a:r>
            <a:r>
              <a:rPr lang="en-US" dirty="0" smtClean="0"/>
              <a:t> </a:t>
            </a:r>
            <a:r>
              <a:rPr lang="en-US" dirty="0" err="1" smtClean="0"/>
              <a:t>presavijene</a:t>
            </a:r>
            <a:r>
              <a:rPr lang="en-US" dirty="0" smtClean="0"/>
              <a:t> stare </a:t>
            </a:r>
            <a:r>
              <a:rPr lang="en-US" dirty="0" err="1" smtClean="0"/>
              <a:t>novine</a:t>
            </a:r>
            <a:r>
              <a:rPr lang="en-US" dirty="0" smtClean="0"/>
              <a:t>, </a:t>
            </a:r>
            <a:r>
              <a:rPr lang="en-US" dirty="0" err="1" smtClean="0"/>
              <a:t>tako</a:t>
            </a:r>
            <a:r>
              <a:rPr lang="en-US" dirty="0" smtClean="0"/>
              <a:t> </a:t>
            </a:r>
            <a:r>
              <a:rPr lang="en-US" dirty="0" err="1" smtClean="0"/>
              <a:t>da</a:t>
            </a:r>
            <a:r>
              <a:rPr lang="en-US" dirty="0" smtClean="0"/>
              <a:t> </a:t>
            </a:r>
            <a:r>
              <a:rPr lang="en-US" dirty="0" err="1" smtClean="0"/>
              <a:t>ih</a:t>
            </a:r>
            <a:r>
              <a:rPr lang="en-US" dirty="0" smtClean="0"/>
              <a:t> </a:t>
            </a:r>
            <a:r>
              <a:rPr lang="en-US" dirty="0" err="1" smtClean="0"/>
              <a:t>prozor</a:t>
            </a:r>
            <a:r>
              <a:rPr lang="en-US" dirty="0" smtClean="0"/>
              <a:t> </a:t>
            </a:r>
            <a:r>
              <a:rPr lang="en-US" dirty="0" err="1" smtClean="0"/>
              <a:t>uklješti</a:t>
            </a:r>
            <a:r>
              <a:rPr lang="en-US" dirty="0" smtClean="0"/>
              <a:t> </a:t>
            </a:r>
            <a:r>
              <a:rPr lang="en-US" dirty="0" err="1" smtClean="0"/>
              <a:t>pri</a:t>
            </a:r>
            <a:r>
              <a:rPr lang="en-US" dirty="0" smtClean="0"/>
              <a:t> </a:t>
            </a:r>
            <a:r>
              <a:rPr lang="en-US" dirty="0" err="1" smtClean="0"/>
              <a:t>zatvaranju</a:t>
            </a:r>
            <a:r>
              <a:rPr lang="en-US" dirty="0" smtClean="0"/>
              <a:t>.</a:t>
            </a:r>
            <a:br>
              <a:rPr lang="en-US" dirty="0" smtClean="0"/>
            </a:br>
            <a:r>
              <a:rPr lang="en-US" dirty="0" err="1" smtClean="0"/>
              <a:t>Spustite</a:t>
            </a:r>
            <a:r>
              <a:rPr lang="en-US" dirty="0" smtClean="0"/>
              <a:t> </a:t>
            </a:r>
            <a:r>
              <a:rPr lang="en-US" dirty="0" err="1" smtClean="0"/>
              <a:t>roletne</a:t>
            </a:r>
            <a:r>
              <a:rPr lang="en-US" dirty="0" smtClean="0"/>
              <a:t> </a:t>
            </a:r>
            <a:r>
              <a:rPr lang="en-US" dirty="0" err="1" smtClean="0"/>
              <a:t>ili</a:t>
            </a:r>
            <a:r>
              <a:rPr lang="en-US" dirty="0" smtClean="0"/>
              <a:t> </a:t>
            </a:r>
            <a:r>
              <a:rPr lang="en-US" dirty="0" err="1" smtClean="0"/>
              <a:t>navucite</a:t>
            </a:r>
            <a:r>
              <a:rPr lang="en-US" dirty="0" smtClean="0"/>
              <a:t> </a:t>
            </a:r>
            <a:r>
              <a:rPr lang="en-US" dirty="0" err="1" smtClean="0"/>
              <a:t>zav</a:t>
            </a:r>
            <a:r>
              <a:rPr lang="sr-Latn-ME" dirty="0" smtClean="0"/>
              <a:t>je</a:t>
            </a:r>
            <a:r>
              <a:rPr lang="en-US" dirty="0" smtClean="0"/>
              <a:t>se </a:t>
            </a:r>
            <a:r>
              <a:rPr lang="en-US" dirty="0" err="1" smtClean="0"/>
              <a:t>kako</a:t>
            </a:r>
            <a:r>
              <a:rPr lang="en-US" dirty="0" smtClean="0"/>
              <a:t> bi </a:t>
            </a:r>
            <a:r>
              <a:rPr lang="en-US" dirty="0" err="1" smtClean="0"/>
              <a:t>ste</a:t>
            </a:r>
            <a:r>
              <a:rPr lang="en-US" dirty="0" smtClean="0"/>
              <a:t> </a:t>
            </a:r>
            <a:r>
              <a:rPr lang="en-US" dirty="0" err="1" smtClean="0"/>
              <a:t>smanjili</a:t>
            </a:r>
            <a:r>
              <a:rPr lang="en-US" dirty="0" smtClean="0"/>
              <a:t> </a:t>
            </a:r>
            <a:r>
              <a:rPr lang="en-US" dirty="0" err="1" smtClean="0"/>
              <a:t>odlaženje</a:t>
            </a:r>
            <a:r>
              <a:rPr lang="en-US" dirty="0" smtClean="0"/>
              <a:t> </a:t>
            </a:r>
            <a:r>
              <a:rPr lang="en-US" dirty="0" err="1" smtClean="0"/>
              <a:t>toplote</a:t>
            </a:r>
            <a:r>
              <a:rPr lang="en-US" dirty="0" smtClean="0"/>
              <a:t> </a:t>
            </a:r>
            <a:r>
              <a:rPr lang="en-US" dirty="0" err="1" smtClean="0"/>
              <a:t>noću</a:t>
            </a:r>
            <a:r>
              <a:rPr lang="en-US" dirty="0" smtClean="0"/>
              <a:t>, a </a:t>
            </a:r>
            <a:r>
              <a:rPr lang="en-US" dirty="0" err="1" smtClean="0"/>
              <a:t>otvorite</a:t>
            </a:r>
            <a:r>
              <a:rPr lang="en-US" dirty="0" smtClean="0"/>
              <a:t> da </a:t>
            </a:r>
            <a:r>
              <a:rPr lang="en-US" dirty="0" err="1" smtClean="0"/>
              <a:t>povećate</a:t>
            </a:r>
            <a:r>
              <a:rPr lang="en-US" dirty="0" smtClean="0"/>
              <a:t> </a:t>
            </a:r>
            <a:r>
              <a:rPr lang="en-US" dirty="0" err="1" smtClean="0"/>
              <a:t>nakupljanje</a:t>
            </a:r>
            <a:r>
              <a:rPr lang="en-US" dirty="0" smtClean="0"/>
              <a:t> </a:t>
            </a:r>
            <a:r>
              <a:rPr lang="en-US" dirty="0" err="1" smtClean="0"/>
              <a:t>sunčeve</a:t>
            </a:r>
            <a:r>
              <a:rPr lang="en-US" dirty="0" smtClean="0"/>
              <a:t> </a:t>
            </a:r>
            <a:r>
              <a:rPr lang="en-US" dirty="0" err="1" smtClean="0"/>
              <a:t>toplote</a:t>
            </a:r>
            <a:r>
              <a:rPr lang="en-US" dirty="0" smtClean="0"/>
              <a:t> </a:t>
            </a:r>
            <a:r>
              <a:rPr lang="en-US" dirty="0" err="1" smtClean="0"/>
              <a:t>danju</a:t>
            </a:r>
            <a:r>
              <a:rPr lang="en-US" dirty="0" smtClean="0"/>
              <a:t>.</a:t>
            </a:r>
            <a:br>
              <a:rPr lang="en-US" dirty="0" smtClean="0"/>
            </a:br>
            <a:r>
              <a:rPr lang="en-US" dirty="0" err="1" smtClean="0"/>
              <a:t>Zagrevajte</a:t>
            </a:r>
            <a:r>
              <a:rPr lang="en-US" dirty="0" smtClean="0"/>
              <a:t> </a:t>
            </a:r>
            <a:r>
              <a:rPr lang="en-US" dirty="0" err="1" smtClean="0"/>
              <a:t>samo</a:t>
            </a:r>
            <a:r>
              <a:rPr lang="en-US" dirty="0" smtClean="0"/>
              <a:t> </a:t>
            </a:r>
            <a:r>
              <a:rPr lang="en-US" dirty="0" err="1" smtClean="0"/>
              <a:t>prostorije</a:t>
            </a:r>
            <a:r>
              <a:rPr lang="en-US" dirty="0" smtClean="0"/>
              <a:t> u </a:t>
            </a:r>
            <a:r>
              <a:rPr lang="en-US" dirty="0" err="1" smtClean="0"/>
              <a:t>kojima</a:t>
            </a:r>
            <a:r>
              <a:rPr lang="en-US" dirty="0" smtClean="0"/>
              <a:t> </a:t>
            </a:r>
            <a:r>
              <a:rPr lang="en-US" dirty="0" err="1" smtClean="0"/>
              <a:t>boravite</a:t>
            </a:r>
            <a:r>
              <a:rPr lang="en-US" dirty="0" smtClean="0"/>
              <a:t>. </a:t>
            </a:r>
            <a:br>
              <a:rPr lang="en-US" dirty="0" smtClean="0"/>
            </a:br>
            <a:r>
              <a:rPr lang="en-US" dirty="0" err="1" smtClean="0"/>
              <a:t>Tražite</a:t>
            </a:r>
            <a:r>
              <a:rPr lang="en-US" dirty="0" smtClean="0"/>
              <a:t> </a:t>
            </a:r>
            <a:r>
              <a:rPr lang="en-US" dirty="0" err="1" smtClean="0"/>
              <a:t>prozore</a:t>
            </a:r>
            <a:r>
              <a:rPr lang="en-US" dirty="0" smtClean="0"/>
              <a:t> </a:t>
            </a:r>
            <a:r>
              <a:rPr lang="en-US" dirty="0" err="1" smtClean="0"/>
              <a:t>sa</a:t>
            </a:r>
            <a:r>
              <a:rPr lang="en-US" dirty="0" smtClean="0"/>
              <a:t> </a:t>
            </a:r>
            <a:r>
              <a:rPr lang="en-US" dirty="0" err="1" smtClean="0"/>
              <a:t>vakum</a:t>
            </a:r>
            <a:r>
              <a:rPr lang="en-US" dirty="0" smtClean="0"/>
              <a:t>, </a:t>
            </a:r>
            <a:r>
              <a:rPr lang="en-US" dirty="0" err="1" smtClean="0"/>
              <a:t>duplim</a:t>
            </a:r>
            <a:r>
              <a:rPr lang="en-US" dirty="0" smtClean="0"/>
              <a:t> </a:t>
            </a:r>
            <a:r>
              <a:rPr lang="en-US" dirty="0" err="1" smtClean="0"/>
              <a:t>staklom</a:t>
            </a:r>
            <a:r>
              <a:rPr lang="en-US" dirty="0" smtClean="0"/>
              <a:t>. </a:t>
            </a:r>
            <a:br>
              <a:rPr lang="en-US" dirty="0" smtClean="0"/>
            </a:br>
            <a:r>
              <a:rPr lang="en-US" dirty="0" err="1" smtClean="0"/>
              <a:t>Obavezno</a:t>
            </a:r>
            <a:r>
              <a:rPr lang="en-US" dirty="0" smtClean="0"/>
              <a:t> </a:t>
            </a:r>
            <a:r>
              <a:rPr lang="en-US" dirty="0" err="1" smtClean="0"/>
              <a:t>postavite</a:t>
            </a:r>
            <a:r>
              <a:rPr lang="en-US" dirty="0" smtClean="0"/>
              <a:t> </a:t>
            </a:r>
            <a:r>
              <a:rPr lang="en-US" dirty="0" err="1" smtClean="0"/>
              <a:t>i</a:t>
            </a:r>
            <a:r>
              <a:rPr lang="en-US" dirty="0" smtClean="0"/>
              <a:t> </a:t>
            </a:r>
            <a:r>
              <a:rPr lang="en-US" dirty="0" err="1" smtClean="0"/>
              <a:t>koristite</a:t>
            </a:r>
            <a:r>
              <a:rPr lang="en-US" dirty="0" smtClean="0"/>
              <a:t> </a:t>
            </a:r>
            <a:r>
              <a:rPr lang="en-US" dirty="0" err="1" smtClean="0"/>
              <a:t>spoljašnje</a:t>
            </a:r>
            <a:r>
              <a:rPr lang="en-US" dirty="0" smtClean="0"/>
              <a:t> </a:t>
            </a:r>
            <a:r>
              <a:rPr lang="en-US" dirty="0" err="1" smtClean="0"/>
              <a:t>žaluzine</a:t>
            </a:r>
            <a:r>
              <a:rPr lang="en-US" dirty="0" smtClean="0"/>
              <a:t> </a:t>
            </a:r>
            <a:r>
              <a:rPr lang="en-US" dirty="0" err="1" smtClean="0"/>
              <a:t>za</a:t>
            </a:r>
            <a:r>
              <a:rPr lang="en-US" dirty="0" smtClean="0"/>
              <a:t> </a:t>
            </a:r>
            <a:r>
              <a:rPr lang="en-US" dirty="0" err="1" smtClean="0"/>
              <a:t>prozore</a:t>
            </a:r>
            <a:r>
              <a:rPr lang="en-US" dirty="0" smtClean="0"/>
              <a:t>.</a:t>
            </a:r>
            <a:br>
              <a:rPr lang="en-US" dirty="0" smtClean="0"/>
            </a:br>
            <a:r>
              <a:rPr lang="en-US" dirty="0" err="1" smtClean="0"/>
              <a:t>Ako</a:t>
            </a:r>
            <a:r>
              <a:rPr lang="en-US" dirty="0" smtClean="0"/>
              <a:t> je </a:t>
            </a:r>
            <a:r>
              <a:rPr lang="en-US" dirty="0" err="1" smtClean="0"/>
              <a:t>previše</a:t>
            </a:r>
            <a:r>
              <a:rPr lang="en-US" dirty="0" smtClean="0"/>
              <a:t> </a:t>
            </a:r>
            <a:r>
              <a:rPr lang="en-US" dirty="0" err="1" smtClean="0"/>
              <a:t>hladno</a:t>
            </a:r>
            <a:r>
              <a:rPr lang="en-US" dirty="0" smtClean="0"/>
              <a:t> </a:t>
            </a:r>
            <a:r>
              <a:rPr lang="en-US" dirty="0" err="1" smtClean="0"/>
              <a:t>razmislite</a:t>
            </a:r>
            <a:r>
              <a:rPr lang="en-US" dirty="0" smtClean="0"/>
              <a:t> </a:t>
            </a:r>
            <a:r>
              <a:rPr lang="en-US" dirty="0" err="1" smtClean="0"/>
              <a:t>i</a:t>
            </a:r>
            <a:r>
              <a:rPr lang="en-US" dirty="0" smtClean="0"/>
              <a:t> o </a:t>
            </a:r>
            <a:r>
              <a:rPr lang="en-US" dirty="0" err="1" smtClean="0"/>
              <a:t>stavljanju</a:t>
            </a:r>
            <a:r>
              <a:rPr lang="en-US" dirty="0" smtClean="0"/>
              <a:t> </a:t>
            </a:r>
            <a:r>
              <a:rPr lang="en-US" dirty="0" err="1" smtClean="0"/>
              <a:t>stiropora</a:t>
            </a:r>
            <a:r>
              <a:rPr lang="en-US" dirty="0" smtClean="0"/>
              <a:t> </a:t>
            </a:r>
            <a:r>
              <a:rPr lang="en-US" dirty="0" err="1" smtClean="0"/>
              <a:t>ili</a:t>
            </a:r>
            <a:r>
              <a:rPr lang="en-US" dirty="0" smtClean="0"/>
              <a:t> </a:t>
            </a:r>
            <a:r>
              <a:rPr lang="en-US" dirty="0" err="1" smtClean="0"/>
              <a:t>kartona</a:t>
            </a:r>
            <a:r>
              <a:rPr lang="en-US" dirty="0" smtClean="0"/>
              <a:t> </a:t>
            </a:r>
            <a:r>
              <a:rPr lang="en-US" dirty="0" err="1" smtClean="0"/>
              <a:t>preko</a:t>
            </a:r>
            <a:r>
              <a:rPr lang="en-US" dirty="0" smtClean="0"/>
              <a:t> </a:t>
            </a:r>
            <a:r>
              <a:rPr lang="en-US" dirty="0" err="1" smtClean="0"/>
              <a:t>prozorskog</a:t>
            </a:r>
            <a:r>
              <a:rPr lang="en-US" dirty="0" smtClean="0"/>
              <a:t> </a:t>
            </a:r>
            <a:r>
              <a:rPr lang="en-US" dirty="0" err="1" smtClean="0"/>
              <a:t>stakla</a:t>
            </a:r>
            <a:r>
              <a:rPr lang="en-US" dirty="0" smtClean="0"/>
              <a:t>.</a:t>
            </a:r>
            <a:br>
              <a:rPr lang="en-US" dirty="0" smtClean="0"/>
            </a:br>
            <a:r>
              <a:rPr lang="en-US" dirty="0" err="1" smtClean="0"/>
              <a:t>Pazite</a:t>
            </a:r>
            <a:r>
              <a:rPr lang="en-US" dirty="0" smtClean="0"/>
              <a:t> da se </a:t>
            </a:r>
            <a:r>
              <a:rPr lang="en-US" dirty="0" err="1" smtClean="0"/>
              <a:t>termostati</a:t>
            </a:r>
            <a:r>
              <a:rPr lang="en-US" dirty="0" smtClean="0"/>
              <a:t> od </a:t>
            </a:r>
            <a:r>
              <a:rPr lang="en-US" dirty="0" err="1" smtClean="0"/>
              <a:t>grejnih</a:t>
            </a:r>
            <a:r>
              <a:rPr lang="en-US" dirty="0" smtClean="0"/>
              <a:t> t</a:t>
            </a:r>
            <a:r>
              <a:rPr lang="sr-Latn-ME" dirty="0" smtClean="0"/>
              <a:t>ij</a:t>
            </a:r>
            <a:r>
              <a:rPr lang="en-US" dirty="0" err="1" smtClean="0"/>
              <a:t>ela</a:t>
            </a:r>
            <a:r>
              <a:rPr lang="en-US" dirty="0" smtClean="0"/>
              <a:t> ne </a:t>
            </a:r>
            <a:r>
              <a:rPr lang="en-US" dirty="0" err="1" smtClean="0"/>
              <a:t>nalaze</a:t>
            </a:r>
            <a:r>
              <a:rPr lang="en-US" dirty="0" smtClean="0"/>
              <a:t> </a:t>
            </a:r>
            <a:r>
              <a:rPr lang="en-US" dirty="0" err="1" smtClean="0"/>
              <a:t>direktno</a:t>
            </a:r>
            <a:r>
              <a:rPr lang="en-US" dirty="0" smtClean="0"/>
              <a:t> </a:t>
            </a:r>
            <a:r>
              <a:rPr lang="en-US" dirty="0" err="1" smtClean="0"/>
              <a:t>na</a:t>
            </a:r>
            <a:r>
              <a:rPr lang="en-US" dirty="0" smtClean="0"/>
              <a:t> </a:t>
            </a:r>
            <a:r>
              <a:rPr lang="en-US" dirty="0" err="1" smtClean="0"/>
              <a:t>zidu</a:t>
            </a:r>
            <a:r>
              <a:rPr lang="en-US" dirty="0" smtClean="0"/>
              <a:t> bez </a:t>
            </a:r>
            <a:r>
              <a:rPr lang="en-US" dirty="0" err="1" smtClean="0"/>
              <a:t>izolacije</a:t>
            </a:r>
            <a:r>
              <a:rPr lang="sr-Latn-ME" dirty="0" smtClean="0"/>
              <a:t>. </a:t>
            </a:r>
            <a:r>
              <a:rPr lang="en-US" dirty="0" err="1" smtClean="0"/>
              <a:t>Protočni</a:t>
            </a:r>
            <a:r>
              <a:rPr lang="en-US" dirty="0" smtClean="0"/>
              <a:t> </a:t>
            </a:r>
            <a:r>
              <a:rPr lang="en-US" dirty="0" err="1" smtClean="0"/>
              <a:t>bojler</a:t>
            </a:r>
            <a:r>
              <a:rPr lang="en-US" dirty="0" smtClean="0"/>
              <a:t> </a:t>
            </a:r>
            <a:r>
              <a:rPr lang="en-US" dirty="0" err="1" smtClean="0"/>
              <a:t>troši</a:t>
            </a:r>
            <a:r>
              <a:rPr lang="en-US" dirty="0" smtClean="0"/>
              <a:t> </a:t>
            </a:r>
            <a:r>
              <a:rPr lang="en-US" dirty="0" err="1" smtClean="0"/>
              <a:t>mnogo</a:t>
            </a:r>
            <a:r>
              <a:rPr lang="en-US" dirty="0" smtClean="0"/>
              <a:t> </a:t>
            </a:r>
            <a:r>
              <a:rPr lang="en-US" dirty="0" err="1" smtClean="0"/>
              <a:t>više</a:t>
            </a:r>
            <a:r>
              <a:rPr lang="en-US" dirty="0" smtClean="0"/>
              <a:t> </a:t>
            </a:r>
            <a:r>
              <a:rPr lang="en-US" dirty="0" err="1" smtClean="0"/>
              <a:t>struje</a:t>
            </a:r>
            <a:r>
              <a:rPr lang="en-US" dirty="0" smtClean="0"/>
              <a:t> </a:t>
            </a:r>
            <a:r>
              <a:rPr lang="en-US" dirty="0" err="1" smtClean="0"/>
              <a:t>od</a:t>
            </a:r>
            <a:r>
              <a:rPr lang="en-US" dirty="0" smtClean="0"/>
              <a:t> </a:t>
            </a:r>
            <a:r>
              <a:rPr lang="en-US" dirty="0" err="1" smtClean="0"/>
              <a:t>običnog</a:t>
            </a:r>
            <a:r>
              <a:rPr lang="en-US" dirty="0" smtClean="0"/>
              <a:t> </a:t>
            </a:r>
            <a:r>
              <a:rPr lang="en-US" dirty="0" err="1" smtClean="0"/>
              <a:t>bojlera</a:t>
            </a:r>
            <a:r>
              <a:rPr lang="en-US" dirty="0" smtClean="0"/>
              <a:t>. </a:t>
            </a:r>
            <a:r>
              <a:rPr lang="en-US" dirty="0" err="1" smtClean="0"/>
              <a:t>Zid</a:t>
            </a:r>
            <a:r>
              <a:rPr lang="en-US" dirty="0" smtClean="0"/>
              <a:t> </a:t>
            </a:r>
            <a:r>
              <a:rPr lang="en-US" dirty="0" err="1" smtClean="0"/>
              <a:t>sa</a:t>
            </a:r>
            <a:r>
              <a:rPr lang="en-US" dirty="0" smtClean="0"/>
              <a:t> </a:t>
            </a:r>
            <a:r>
              <a:rPr lang="en-US" dirty="0" err="1" smtClean="0"/>
              <a:t>izolacijom</a:t>
            </a:r>
            <a:r>
              <a:rPr lang="en-US" dirty="0" smtClean="0"/>
              <a:t> </a:t>
            </a:r>
            <a:r>
              <a:rPr lang="en-US" dirty="0" err="1" smtClean="0"/>
              <a:t>štedi</a:t>
            </a:r>
            <a:r>
              <a:rPr lang="en-US" dirty="0" smtClean="0"/>
              <a:t> 30% </a:t>
            </a:r>
            <a:r>
              <a:rPr lang="en-US" dirty="0" err="1" smtClean="0"/>
              <a:t>energije</a:t>
            </a:r>
            <a:endParaRPr lang="en-US" dirty="0"/>
          </a:p>
        </p:txBody>
      </p:sp>
      <p:sp>
        <p:nvSpPr>
          <p:cNvPr id="4" name="Lightning Bolt 3"/>
          <p:cNvSpPr/>
          <p:nvPr/>
        </p:nvSpPr>
        <p:spPr>
          <a:xfrm>
            <a:off x="6705600" y="5562600"/>
            <a:ext cx="1219200" cy="1295400"/>
          </a:xfrm>
          <a:prstGeom prst="lightningBol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5943600"/>
          </a:xfrm>
        </p:spPr>
        <p:txBody>
          <a:bodyPr>
            <a:normAutofit fontScale="70000" lnSpcReduction="20000"/>
          </a:bodyPr>
          <a:lstStyle/>
          <a:p>
            <a:pPr>
              <a:buNone/>
            </a:pPr>
            <a:r>
              <a:rPr lang="sr-Latn-ME" sz="4500" dirty="0" smtClean="0"/>
              <a:t>    </a:t>
            </a:r>
            <a:r>
              <a:rPr lang="en-US" sz="4500" b="1" i="1" dirty="0" smtClean="0">
                <a:effectLst>
                  <a:outerShdw blurRad="38100" dist="38100" dir="2700000" algn="tl">
                    <a:srgbClr val="000000">
                      <a:alpha val="43137"/>
                    </a:srgbClr>
                  </a:outerShdw>
                </a:effectLst>
              </a:rPr>
              <a:t>OSVETLJENJE</a:t>
            </a:r>
            <a:r>
              <a:rPr lang="en-US" dirty="0" smtClean="0"/>
              <a:t/>
            </a:r>
            <a:br>
              <a:rPr lang="en-US" dirty="0" smtClean="0"/>
            </a:br>
            <a:r>
              <a:rPr lang="en-US" dirty="0" err="1" smtClean="0"/>
              <a:t>Gasite</a:t>
            </a:r>
            <a:r>
              <a:rPr lang="en-US" dirty="0" smtClean="0"/>
              <a:t> </a:t>
            </a:r>
            <a:r>
              <a:rPr lang="en-US" dirty="0" err="1" smtClean="0"/>
              <a:t>sv</a:t>
            </a:r>
            <a:r>
              <a:rPr lang="sr-Latn-ME" dirty="0" smtClean="0"/>
              <a:t>j</a:t>
            </a:r>
            <a:r>
              <a:rPr lang="en-US" dirty="0" err="1" smtClean="0"/>
              <a:t>etlo</a:t>
            </a:r>
            <a:r>
              <a:rPr lang="en-US" dirty="0" smtClean="0"/>
              <a:t> u </a:t>
            </a:r>
            <a:r>
              <a:rPr lang="en-US" dirty="0" err="1" smtClean="0"/>
              <a:t>sporednim</a:t>
            </a:r>
            <a:r>
              <a:rPr lang="en-US" dirty="0" smtClean="0"/>
              <a:t> </a:t>
            </a:r>
            <a:r>
              <a:rPr lang="en-US" dirty="0" err="1" smtClean="0"/>
              <a:t>prostorijama</a:t>
            </a:r>
            <a:r>
              <a:rPr lang="en-US" dirty="0" smtClean="0"/>
              <a:t>. </a:t>
            </a:r>
            <a:br>
              <a:rPr lang="en-US" dirty="0" smtClean="0"/>
            </a:br>
            <a:r>
              <a:rPr lang="en-US" dirty="0" err="1" smtClean="0"/>
              <a:t>Koristite</a:t>
            </a:r>
            <a:r>
              <a:rPr lang="en-US" dirty="0" smtClean="0"/>
              <a:t> </a:t>
            </a:r>
            <a:r>
              <a:rPr lang="en-US" dirty="0" err="1" smtClean="0"/>
              <a:t>sijalice</a:t>
            </a:r>
            <a:r>
              <a:rPr lang="en-US" dirty="0" smtClean="0"/>
              <a:t> </a:t>
            </a:r>
            <a:r>
              <a:rPr lang="en-US" dirty="0" err="1" smtClean="0"/>
              <a:t>različitih</a:t>
            </a:r>
            <a:r>
              <a:rPr lang="en-US" dirty="0" smtClean="0"/>
              <a:t> </a:t>
            </a:r>
            <a:r>
              <a:rPr lang="en-US" dirty="0" err="1" smtClean="0"/>
              <a:t>jačina</a:t>
            </a:r>
            <a:r>
              <a:rPr lang="en-US" dirty="0" smtClean="0"/>
              <a:t>(</a:t>
            </a:r>
            <a:r>
              <a:rPr lang="en-US" dirty="0" err="1" smtClean="0"/>
              <a:t>snage</a:t>
            </a:r>
            <a:r>
              <a:rPr lang="en-US" dirty="0" smtClean="0"/>
              <a:t> W ) </a:t>
            </a:r>
            <a:r>
              <a:rPr lang="en-US" dirty="0" err="1" smtClean="0"/>
              <a:t>za</a:t>
            </a:r>
            <a:r>
              <a:rPr lang="en-US" dirty="0" smtClean="0"/>
              <a:t> </a:t>
            </a:r>
            <a:r>
              <a:rPr lang="en-US" dirty="0" err="1" smtClean="0"/>
              <a:t>različite</a:t>
            </a:r>
            <a:r>
              <a:rPr lang="en-US" dirty="0" smtClean="0"/>
              <a:t> </a:t>
            </a:r>
            <a:r>
              <a:rPr lang="en-US" dirty="0" err="1" smtClean="0"/>
              <a:t>potrebe</a:t>
            </a:r>
            <a:r>
              <a:rPr lang="en-US" dirty="0" smtClean="0"/>
              <a:t>.</a:t>
            </a:r>
            <a:br>
              <a:rPr lang="en-US" dirty="0" smtClean="0"/>
            </a:br>
            <a:r>
              <a:rPr lang="en-US" dirty="0" err="1" smtClean="0"/>
              <a:t>Koristite</a:t>
            </a:r>
            <a:r>
              <a:rPr lang="en-US" dirty="0" smtClean="0"/>
              <a:t> </a:t>
            </a:r>
            <a:r>
              <a:rPr lang="en-US" dirty="0" err="1" smtClean="0"/>
              <a:t>jednu</a:t>
            </a:r>
            <a:r>
              <a:rPr lang="en-US" dirty="0" smtClean="0"/>
              <a:t> </a:t>
            </a:r>
            <a:r>
              <a:rPr lang="en-US" dirty="0" err="1" smtClean="0"/>
              <a:t>sijalicu</a:t>
            </a:r>
            <a:r>
              <a:rPr lang="en-US" dirty="0" smtClean="0"/>
              <a:t> </a:t>
            </a:r>
            <a:r>
              <a:rPr lang="en-US" dirty="0" err="1" smtClean="0"/>
              <a:t>veće</a:t>
            </a:r>
            <a:r>
              <a:rPr lang="en-US" dirty="0" smtClean="0"/>
              <a:t> </a:t>
            </a:r>
            <a:r>
              <a:rPr lang="en-US" dirty="0" err="1" smtClean="0"/>
              <a:t>snage</a:t>
            </a:r>
            <a:r>
              <a:rPr lang="en-US" dirty="0" smtClean="0"/>
              <a:t> </a:t>
            </a:r>
            <a:r>
              <a:rPr lang="en-US" dirty="0" err="1" smtClean="0"/>
              <a:t>umesto</a:t>
            </a:r>
            <a:r>
              <a:rPr lang="en-US" dirty="0" smtClean="0"/>
              <a:t> </a:t>
            </a:r>
            <a:r>
              <a:rPr lang="en-US" dirty="0" err="1" smtClean="0"/>
              <a:t>više</a:t>
            </a:r>
            <a:r>
              <a:rPr lang="en-US" dirty="0" smtClean="0"/>
              <a:t> </a:t>
            </a:r>
            <a:r>
              <a:rPr lang="en-US" dirty="0" err="1" smtClean="0"/>
              <a:t>manjih</a:t>
            </a:r>
            <a:r>
              <a:rPr lang="en-US" dirty="0" smtClean="0"/>
              <a:t>, </a:t>
            </a:r>
            <a:r>
              <a:rPr lang="en-US" dirty="0" err="1" smtClean="0"/>
              <a:t>jer</a:t>
            </a:r>
            <a:r>
              <a:rPr lang="en-US" dirty="0" smtClean="0"/>
              <a:t> </a:t>
            </a:r>
            <a:r>
              <a:rPr lang="en-US" dirty="0" err="1" smtClean="0"/>
              <a:t>grozd</a:t>
            </a:r>
            <a:r>
              <a:rPr lang="en-US" dirty="0" smtClean="0"/>
              <a:t> </a:t>
            </a:r>
            <a:r>
              <a:rPr lang="en-US" dirty="0" err="1" smtClean="0"/>
              <a:t>sijalica</a:t>
            </a:r>
            <a:r>
              <a:rPr lang="en-US" dirty="0" smtClean="0"/>
              <a:t> </a:t>
            </a:r>
            <a:r>
              <a:rPr lang="en-US" dirty="0" err="1" smtClean="0"/>
              <a:t>troši</a:t>
            </a:r>
            <a:r>
              <a:rPr lang="en-US" dirty="0" smtClean="0"/>
              <a:t> 50% </a:t>
            </a:r>
            <a:r>
              <a:rPr lang="en-US" dirty="0" err="1" smtClean="0"/>
              <a:t>više</a:t>
            </a:r>
            <a:r>
              <a:rPr lang="en-US" dirty="0" smtClean="0"/>
              <a:t> </a:t>
            </a:r>
            <a:r>
              <a:rPr lang="en-US" dirty="0" err="1" smtClean="0"/>
              <a:t>struje.Koristite</a:t>
            </a:r>
            <a:r>
              <a:rPr lang="en-US" dirty="0" smtClean="0"/>
              <a:t> </a:t>
            </a:r>
            <a:r>
              <a:rPr lang="en-US" dirty="0" err="1" smtClean="0"/>
              <a:t>sijalice</a:t>
            </a:r>
            <a:r>
              <a:rPr lang="en-US" dirty="0" smtClean="0"/>
              <a:t> </a:t>
            </a:r>
            <a:r>
              <a:rPr lang="en-US" dirty="0" err="1" smtClean="0"/>
              <a:t>sa</a:t>
            </a:r>
            <a:r>
              <a:rPr lang="en-US" dirty="0" smtClean="0"/>
              <a:t> </a:t>
            </a:r>
            <a:r>
              <a:rPr lang="en-US" dirty="0" err="1" smtClean="0"/>
              <a:t>ekonomičnijom</a:t>
            </a:r>
            <a:r>
              <a:rPr lang="en-US" dirty="0" smtClean="0"/>
              <a:t> </a:t>
            </a:r>
            <a:r>
              <a:rPr lang="en-US" dirty="0" err="1" smtClean="0"/>
              <a:t>potrošnjom</a:t>
            </a:r>
            <a:r>
              <a:rPr lang="en-US" dirty="0" smtClean="0"/>
              <a:t>(mini-</a:t>
            </a:r>
            <a:r>
              <a:rPr lang="en-US" dirty="0" err="1" smtClean="0"/>
              <a:t>fluorescentne,elektro</a:t>
            </a:r>
            <a:r>
              <a:rPr lang="en-US" dirty="0" smtClean="0"/>
              <a:t>-</a:t>
            </a:r>
            <a:r>
              <a:rPr lang="en-US" dirty="0" err="1" smtClean="0"/>
              <a:t>luminescentne</a:t>
            </a:r>
            <a:r>
              <a:rPr lang="en-US" dirty="0" smtClean="0"/>
              <a:t>), </a:t>
            </a:r>
            <a:r>
              <a:rPr lang="en-US" dirty="0" err="1" smtClean="0"/>
              <a:t>jer</a:t>
            </a:r>
            <a:r>
              <a:rPr lang="en-US" dirty="0" smtClean="0"/>
              <a:t> </a:t>
            </a:r>
            <a:r>
              <a:rPr lang="en-US" dirty="0" err="1" smtClean="0"/>
              <a:t>troše</a:t>
            </a:r>
            <a:r>
              <a:rPr lang="en-US" dirty="0" smtClean="0"/>
              <a:t> 3 do 4 puta </a:t>
            </a:r>
            <a:r>
              <a:rPr lang="en-US" dirty="0" err="1" smtClean="0"/>
              <a:t>manje</a:t>
            </a:r>
            <a:r>
              <a:rPr lang="en-US" dirty="0" smtClean="0"/>
              <a:t>, a </a:t>
            </a:r>
            <a:r>
              <a:rPr lang="en-US" dirty="0" err="1" smtClean="0"/>
              <a:t>traju</a:t>
            </a:r>
            <a:r>
              <a:rPr lang="en-US" dirty="0" smtClean="0"/>
              <a:t> 15 puta </a:t>
            </a:r>
            <a:r>
              <a:rPr lang="en-US" dirty="0" err="1" smtClean="0"/>
              <a:t>duže</a:t>
            </a:r>
            <a:r>
              <a:rPr lang="en-US" dirty="0" smtClean="0"/>
              <a:t>. </a:t>
            </a:r>
            <a:r>
              <a:rPr lang="en-US" dirty="0" err="1" smtClean="0"/>
              <a:t>Koristite</a:t>
            </a:r>
            <a:r>
              <a:rPr lang="en-US" dirty="0" smtClean="0"/>
              <a:t> </a:t>
            </a:r>
            <a:r>
              <a:rPr lang="en-US" dirty="0" err="1" smtClean="0"/>
              <a:t>fotoćelije</a:t>
            </a:r>
            <a:r>
              <a:rPr lang="en-US" dirty="0" smtClean="0"/>
              <a:t> </a:t>
            </a:r>
            <a:r>
              <a:rPr lang="en-US" dirty="0" err="1" smtClean="0"/>
              <a:t>za</a:t>
            </a:r>
            <a:r>
              <a:rPr lang="en-US" dirty="0" smtClean="0"/>
              <a:t> </a:t>
            </a:r>
            <a:r>
              <a:rPr lang="en-US" dirty="0" err="1" smtClean="0"/>
              <a:t>spoljašnje</a:t>
            </a:r>
            <a:r>
              <a:rPr lang="en-US" dirty="0" smtClean="0"/>
              <a:t> </a:t>
            </a:r>
            <a:r>
              <a:rPr lang="en-US" dirty="0" err="1" smtClean="0"/>
              <a:t>osvetljenje</a:t>
            </a:r>
            <a:r>
              <a:rPr lang="en-US" dirty="0" smtClean="0"/>
              <a:t> </a:t>
            </a:r>
            <a:r>
              <a:rPr lang="en-US" dirty="0" err="1" smtClean="0"/>
              <a:t>koje</a:t>
            </a:r>
            <a:r>
              <a:rPr lang="en-US" dirty="0" smtClean="0"/>
              <a:t> se pale </a:t>
            </a:r>
            <a:r>
              <a:rPr lang="en-US" dirty="0" err="1" smtClean="0"/>
              <a:t>samo</a:t>
            </a:r>
            <a:r>
              <a:rPr lang="en-US" dirty="0" smtClean="0"/>
              <a:t> </a:t>
            </a:r>
            <a:r>
              <a:rPr lang="en-US" dirty="0" err="1" smtClean="0"/>
              <a:t>kada</a:t>
            </a:r>
            <a:r>
              <a:rPr lang="en-US" dirty="0" smtClean="0"/>
              <a:t> se </a:t>
            </a:r>
            <a:r>
              <a:rPr lang="en-US" dirty="0" err="1" smtClean="0"/>
              <a:t>neko</a:t>
            </a:r>
            <a:r>
              <a:rPr lang="en-US" dirty="0" smtClean="0"/>
              <a:t> </a:t>
            </a:r>
            <a:r>
              <a:rPr lang="en-US" dirty="0" err="1" smtClean="0"/>
              <a:t>pojavi</a:t>
            </a:r>
            <a:r>
              <a:rPr lang="en-US" dirty="0" smtClean="0"/>
              <a:t>.</a:t>
            </a:r>
            <a:r>
              <a:rPr lang="sr-Latn-ME" dirty="0" smtClean="0"/>
              <a:t/>
            </a:r>
            <a:br>
              <a:rPr lang="sr-Latn-ME" dirty="0" smtClean="0"/>
            </a:br>
            <a:r>
              <a:rPr lang="en-US" sz="4500" b="1" i="1" dirty="0" smtClean="0">
                <a:effectLst>
                  <a:outerShdw blurRad="38100" dist="38100" dir="2700000" algn="tl">
                    <a:srgbClr val="000000">
                      <a:alpha val="43137"/>
                    </a:srgbClr>
                  </a:outerShdw>
                </a:effectLst>
              </a:rPr>
              <a:t>FRIŽIDER</a:t>
            </a:r>
            <a:r>
              <a:rPr lang="en-US" dirty="0" smtClean="0"/>
              <a:t/>
            </a:r>
            <a:br>
              <a:rPr lang="en-US" dirty="0" smtClean="0"/>
            </a:br>
            <a:r>
              <a:rPr lang="en-US" dirty="0" smtClean="0"/>
              <a:t>Ne </a:t>
            </a:r>
            <a:r>
              <a:rPr lang="en-US" dirty="0" err="1" smtClean="0"/>
              <a:t>stavljajte</a:t>
            </a:r>
            <a:r>
              <a:rPr lang="en-US" dirty="0" smtClean="0"/>
              <a:t> </a:t>
            </a:r>
            <a:r>
              <a:rPr lang="en-US" dirty="0" err="1" smtClean="0"/>
              <a:t>topla</a:t>
            </a:r>
            <a:r>
              <a:rPr lang="en-US" dirty="0" smtClean="0"/>
              <a:t> </a:t>
            </a:r>
            <a:r>
              <a:rPr lang="en-US" dirty="0" err="1" smtClean="0"/>
              <a:t>jela</a:t>
            </a:r>
            <a:r>
              <a:rPr lang="en-US" dirty="0" smtClean="0"/>
              <a:t> u </a:t>
            </a:r>
            <a:r>
              <a:rPr lang="en-US" dirty="0" err="1" smtClean="0"/>
              <a:t>frižider.Ne</a:t>
            </a:r>
            <a:r>
              <a:rPr lang="en-US" dirty="0" smtClean="0"/>
              <a:t> </a:t>
            </a:r>
            <a:r>
              <a:rPr lang="en-US" dirty="0" err="1" smtClean="0"/>
              <a:t>otvarajte</a:t>
            </a:r>
            <a:r>
              <a:rPr lang="en-US" dirty="0" smtClean="0"/>
              <a:t> </a:t>
            </a:r>
            <a:r>
              <a:rPr lang="en-US" dirty="0" err="1" smtClean="0"/>
              <a:t>ga</a:t>
            </a:r>
            <a:r>
              <a:rPr lang="en-US" dirty="0" smtClean="0"/>
              <a:t> </a:t>
            </a:r>
            <a:r>
              <a:rPr lang="en-US" dirty="0" err="1" smtClean="0"/>
              <a:t>prečesto</a:t>
            </a:r>
            <a:r>
              <a:rPr lang="en-US" dirty="0" smtClean="0"/>
              <a:t>. </a:t>
            </a:r>
            <a:br>
              <a:rPr lang="en-US" dirty="0" smtClean="0"/>
            </a:br>
            <a:r>
              <a:rPr lang="en-US" dirty="0" err="1" smtClean="0"/>
              <a:t>Držite</a:t>
            </a:r>
            <a:r>
              <a:rPr lang="en-US" dirty="0" smtClean="0"/>
              <a:t> </a:t>
            </a:r>
            <a:r>
              <a:rPr lang="en-US" dirty="0" err="1" smtClean="0"/>
              <a:t>jela</a:t>
            </a:r>
            <a:r>
              <a:rPr lang="en-US" dirty="0" smtClean="0"/>
              <a:t> </a:t>
            </a:r>
            <a:r>
              <a:rPr lang="en-US" dirty="0" err="1" smtClean="0"/>
              <a:t>zatvorena</a:t>
            </a:r>
            <a:r>
              <a:rPr lang="en-US" dirty="0" smtClean="0"/>
              <a:t>, time se ne </a:t>
            </a:r>
            <a:r>
              <a:rPr lang="en-US" dirty="0" err="1" smtClean="0"/>
              <a:t>stvara</a:t>
            </a:r>
            <a:r>
              <a:rPr lang="en-US" dirty="0" smtClean="0"/>
              <a:t> led </a:t>
            </a:r>
            <a:r>
              <a:rPr lang="en-US" dirty="0" err="1" smtClean="0"/>
              <a:t>na</a:t>
            </a:r>
            <a:r>
              <a:rPr lang="en-US" dirty="0" smtClean="0"/>
              <a:t> </a:t>
            </a:r>
            <a:r>
              <a:rPr lang="en-US" dirty="0" err="1" smtClean="0"/>
              <a:t>zidovima</a:t>
            </a:r>
            <a:r>
              <a:rPr lang="en-US" dirty="0" smtClean="0"/>
              <a:t> </a:t>
            </a:r>
            <a:r>
              <a:rPr lang="en-US" dirty="0" err="1" smtClean="0"/>
              <a:t>fižidera</a:t>
            </a:r>
            <a:r>
              <a:rPr lang="en-US" dirty="0" smtClean="0"/>
              <a:t> </a:t>
            </a:r>
            <a:r>
              <a:rPr lang="en-US" dirty="0" err="1" smtClean="0"/>
              <a:t>i</a:t>
            </a:r>
            <a:r>
              <a:rPr lang="en-US" dirty="0" smtClean="0"/>
              <a:t> </a:t>
            </a:r>
            <a:r>
              <a:rPr lang="en-US" dirty="0" err="1" smtClean="0"/>
              <a:t>troši</a:t>
            </a:r>
            <a:r>
              <a:rPr lang="en-US" dirty="0" smtClean="0"/>
              <a:t> se </a:t>
            </a:r>
            <a:r>
              <a:rPr lang="en-US" dirty="0" err="1" smtClean="0"/>
              <a:t>manje</a:t>
            </a:r>
            <a:r>
              <a:rPr lang="en-US" dirty="0" smtClean="0"/>
              <a:t> </a:t>
            </a:r>
            <a:r>
              <a:rPr lang="en-US" dirty="0" err="1" smtClean="0"/>
              <a:t>struje.Čistite</a:t>
            </a:r>
            <a:r>
              <a:rPr lang="en-US" dirty="0" smtClean="0"/>
              <a:t> </a:t>
            </a:r>
            <a:r>
              <a:rPr lang="en-US" dirty="0" err="1" smtClean="0"/>
              <a:t>frižider</a:t>
            </a:r>
            <a:r>
              <a:rPr lang="en-US" dirty="0" smtClean="0"/>
              <a:t> od </a:t>
            </a:r>
            <a:r>
              <a:rPr lang="en-US" dirty="0" err="1" smtClean="0"/>
              <a:t>leda</a:t>
            </a:r>
            <a:r>
              <a:rPr lang="en-US" dirty="0" smtClean="0"/>
              <a:t> </a:t>
            </a:r>
            <a:r>
              <a:rPr lang="en-US" dirty="0" err="1" smtClean="0"/>
              <a:t>i</a:t>
            </a:r>
            <a:r>
              <a:rPr lang="en-US" dirty="0" smtClean="0"/>
              <a:t> </a:t>
            </a:r>
            <a:r>
              <a:rPr lang="en-US" dirty="0" err="1" smtClean="0"/>
              <a:t>ako</a:t>
            </a:r>
            <a:r>
              <a:rPr lang="en-US" dirty="0" smtClean="0"/>
              <a:t> je </a:t>
            </a:r>
            <a:r>
              <a:rPr lang="en-US" dirty="0" err="1" smtClean="0"/>
              <a:t>potrebno</a:t>
            </a:r>
            <a:r>
              <a:rPr lang="en-US" dirty="0" smtClean="0"/>
              <a:t> </a:t>
            </a:r>
            <a:r>
              <a:rPr lang="en-US" dirty="0" err="1" smtClean="0"/>
              <a:t>promenite</a:t>
            </a:r>
            <a:r>
              <a:rPr lang="en-US" dirty="0" smtClean="0"/>
              <a:t> </a:t>
            </a:r>
            <a:r>
              <a:rPr lang="en-US" dirty="0" err="1" smtClean="0"/>
              <a:t>gumu</a:t>
            </a:r>
            <a:r>
              <a:rPr lang="en-US" dirty="0" smtClean="0"/>
              <a:t> </a:t>
            </a:r>
            <a:r>
              <a:rPr lang="en-US" dirty="0" err="1" smtClean="0"/>
              <a:t>na</a:t>
            </a:r>
            <a:r>
              <a:rPr lang="en-US" dirty="0" smtClean="0"/>
              <a:t> </a:t>
            </a:r>
            <a:r>
              <a:rPr lang="en-US" dirty="0" err="1" smtClean="0"/>
              <a:t>vratima</a:t>
            </a:r>
            <a:r>
              <a:rPr lang="en-US" dirty="0" smtClean="0"/>
              <a:t>.</a:t>
            </a:r>
            <a:br>
              <a:rPr lang="en-US" dirty="0" smtClean="0"/>
            </a:br>
            <a:r>
              <a:rPr lang="en-US" sz="4000" b="1" i="1" dirty="0" smtClean="0">
                <a:effectLst>
                  <a:outerShdw blurRad="38100" dist="38100" dir="2700000" algn="tl">
                    <a:srgbClr val="000000">
                      <a:alpha val="43137"/>
                    </a:srgbClr>
                  </a:outerShdw>
                </a:effectLst>
              </a:rPr>
              <a:t>KUPANJE</a:t>
            </a:r>
            <a:r>
              <a:rPr lang="en-US" b="1" dirty="0" smtClean="0"/>
              <a:t/>
            </a:r>
            <a:br>
              <a:rPr lang="en-US" b="1" dirty="0" smtClean="0"/>
            </a:br>
            <a:r>
              <a:rPr lang="en-US" dirty="0" err="1" smtClean="0"/>
              <a:t>Najmanje</a:t>
            </a:r>
            <a:r>
              <a:rPr lang="en-US" dirty="0" smtClean="0"/>
              <a:t> </a:t>
            </a:r>
            <a:r>
              <a:rPr lang="en-US" dirty="0" err="1" smtClean="0"/>
              <a:t>kamenca</a:t>
            </a:r>
            <a:r>
              <a:rPr lang="en-US" dirty="0" smtClean="0"/>
              <a:t> se </a:t>
            </a:r>
            <a:r>
              <a:rPr lang="en-US" dirty="0" err="1" smtClean="0"/>
              <a:t>hvata</a:t>
            </a:r>
            <a:r>
              <a:rPr lang="en-US" dirty="0" smtClean="0"/>
              <a:t> </a:t>
            </a:r>
            <a:r>
              <a:rPr lang="en-US" dirty="0" err="1" smtClean="0"/>
              <a:t>na</a:t>
            </a:r>
            <a:r>
              <a:rPr lang="en-US" dirty="0" smtClean="0"/>
              <a:t> gr</a:t>
            </a:r>
            <a:r>
              <a:rPr lang="sr-Latn-ME" dirty="0" smtClean="0"/>
              <a:t>ij</a:t>
            </a:r>
            <a:r>
              <a:rPr lang="en-US" dirty="0" err="1" smtClean="0"/>
              <a:t>ač</a:t>
            </a:r>
            <a:r>
              <a:rPr lang="en-US" dirty="0" smtClean="0"/>
              <a:t> </a:t>
            </a:r>
            <a:r>
              <a:rPr lang="en-US" dirty="0" err="1" smtClean="0"/>
              <a:t>bojlera</a:t>
            </a:r>
            <a:r>
              <a:rPr lang="en-US" dirty="0" smtClean="0"/>
              <a:t> </a:t>
            </a:r>
            <a:r>
              <a:rPr lang="en-US" dirty="0" err="1" smtClean="0"/>
              <a:t>kada</a:t>
            </a:r>
            <a:r>
              <a:rPr lang="en-US" dirty="0" smtClean="0"/>
              <a:t> je </a:t>
            </a:r>
            <a:r>
              <a:rPr lang="en-US" dirty="0" err="1" smtClean="0"/>
              <a:t>podešen</a:t>
            </a:r>
            <a:r>
              <a:rPr lang="en-US" dirty="0" smtClean="0"/>
              <a:t> </a:t>
            </a:r>
            <a:r>
              <a:rPr lang="en-US" dirty="0" err="1" smtClean="0"/>
              <a:t>na</a:t>
            </a:r>
            <a:r>
              <a:rPr lang="en-US" dirty="0" smtClean="0"/>
              <a:t> </a:t>
            </a:r>
            <a:r>
              <a:rPr lang="en-US" sz="3400" dirty="0" smtClean="0"/>
              <a:t>60</a:t>
            </a:r>
            <a:r>
              <a:rPr lang="sr-Latn-ME" sz="2800" dirty="0" smtClean="0"/>
              <a:t>°</a:t>
            </a:r>
            <a:r>
              <a:rPr lang="en-US" sz="3400" dirty="0" smtClean="0"/>
              <a:t>C</a:t>
            </a:r>
            <a:r>
              <a:rPr lang="en-US" dirty="0" smtClean="0"/>
              <a:t>. </a:t>
            </a:r>
            <a:r>
              <a:rPr lang="sr-Latn-ME" dirty="0" smtClean="0"/>
              <a:t> </a:t>
            </a:r>
            <a:r>
              <a:rPr lang="en-US" dirty="0" err="1" smtClean="0"/>
              <a:t>Skinite</a:t>
            </a:r>
            <a:r>
              <a:rPr lang="en-US" dirty="0" smtClean="0"/>
              <a:t> </a:t>
            </a:r>
            <a:r>
              <a:rPr lang="en-US" dirty="0" err="1" smtClean="0"/>
              <a:t>kamenac</a:t>
            </a:r>
            <a:r>
              <a:rPr lang="en-US" dirty="0" smtClean="0"/>
              <a:t> </a:t>
            </a:r>
            <a:r>
              <a:rPr lang="en-US" dirty="0" err="1" smtClean="0"/>
              <a:t>sa</a:t>
            </a:r>
            <a:r>
              <a:rPr lang="en-US" dirty="0" smtClean="0"/>
              <a:t> gr</a:t>
            </a:r>
            <a:r>
              <a:rPr lang="sr-Latn-ME" dirty="0" smtClean="0"/>
              <a:t>ija</a:t>
            </a:r>
            <a:r>
              <a:rPr lang="en-US" dirty="0" err="1" smtClean="0"/>
              <a:t>ča</a:t>
            </a:r>
            <a:r>
              <a:rPr lang="en-US" dirty="0" smtClean="0"/>
              <a:t> </a:t>
            </a:r>
            <a:r>
              <a:rPr lang="en-US" dirty="0" err="1" smtClean="0"/>
              <a:t>bojlera</a:t>
            </a:r>
            <a:r>
              <a:rPr lang="en-US" dirty="0" smtClean="0"/>
              <a:t> </a:t>
            </a:r>
            <a:r>
              <a:rPr lang="en-US" dirty="0" err="1" smtClean="0"/>
              <a:t>svakih</a:t>
            </a:r>
            <a:r>
              <a:rPr lang="en-US" dirty="0" smtClean="0"/>
              <a:t> 18 </a:t>
            </a:r>
            <a:r>
              <a:rPr lang="en-US" dirty="0" err="1" smtClean="0"/>
              <a:t>meseci</a:t>
            </a:r>
            <a:r>
              <a:rPr lang="en-US" dirty="0" smtClean="0"/>
              <a:t>.</a:t>
            </a:r>
            <a:r>
              <a:rPr lang="sr-Latn-ME" dirty="0" smtClean="0"/>
              <a:t> </a:t>
            </a:r>
            <a:r>
              <a:rPr lang="en-US" dirty="0" err="1" smtClean="0"/>
              <a:t>Za</a:t>
            </a:r>
            <a:r>
              <a:rPr lang="en-US" dirty="0" smtClean="0"/>
              <a:t> 1 </a:t>
            </a:r>
            <a:r>
              <a:rPr lang="en-US" dirty="0" err="1" smtClean="0"/>
              <a:t>kupanje</a:t>
            </a:r>
            <a:r>
              <a:rPr lang="en-US" dirty="0" smtClean="0"/>
              <a:t> se </a:t>
            </a:r>
            <a:r>
              <a:rPr lang="en-US" dirty="0" err="1" smtClean="0"/>
              <a:t>potroši</a:t>
            </a:r>
            <a:r>
              <a:rPr lang="en-US" dirty="0" smtClean="0"/>
              <a:t> </a:t>
            </a:r>
            <a:r>
              <a:rPr lang="en-US" dirty="0" err="1" smtClean="0"/>
              <a:t>tople</a:t>
            </a:r>
            <a:r>
              <a:rPr lang="en-US" dirty="0" smtClean="0"/>
              <a:t> </a:t>
            </a:r>
            <a:r>
              <a:rPr lang="en-US" dirty="0" err="1" smtClean="0"/>
              <a:t>vode</a:t>
            </a:r>
            <a:r>
              <a:rPr lang="en-US" dirty="0" smtClean="0"/>
              <a:t> </a:t>
            </a:r>
            <a:r>
              <a:rPr lang="en-US" dirty="0" err="1" smtClean="0"/>
              <a:t>kao</a:t>
            </a:r>
            <a:r>
              <a:rPr lang="en-US" dirty="0" smtClean="0"/>
              <a:t> </a:t>
            </a:r>
            <a:r>
              <a:rPr lang="en-US" dirty="0" err="1" smtClean="0"/>
              <a:t>za</a:t>
            </a:r>
            <a:r>
              <a:rPr lang="en-US" dirty="0" smtClean="0"/>
              <a:t> 3 </a:t>
            </a:r>
            <a:r>
              <a:rPr lang="en-US" dirty="0" err="1" smtClean="0"/>
              <a:t>tuširanja</a:t>
            </a:r>
            <a:r>
              <a:rPr lang="en-US" dirty="0" smtClean="0"/>
              <a:t>.</a:t>
            </a:r>
            <a:r>
              <a:rPr lang="sr-Latn-ME" dirty="0" smtClean="0"/>
              <a:t> </a:t>
            </a:r>
            <a:r>
              <a:rPr lang="en-US" dirty="0" err="1" smtClean="0"/>
              <a:t>Tuširajte</a:t>
            </a:r>
            <a:r>
              <a:rPr lang="en-US" dirty="0" smtClean="0"/>
              <a:t> se, ne </a:t>
            </a:r>
            <a:r>
              <a:rPr lang="en-US" dirty="0" err="1" smtClean="0"/>
              <a:t>kupajte</a:t>
            </a:r>
            <a:r>
              <a:rPr lang="en-US" dirty="0" smtClean="0"/>
              <a:t> se u </a:t>
            </a:r>
            <a:r>
              <a:rPr lang="en-US" dirty="0" err="1" smtClean="0"/>
              <a:t>kadi</a:t>
            </a:r>
            <a:endParaRPr lang="en-US" dirty="0"/>
          </a:p>
        </p:txBody>
      </p:sp>
      <p:sp>
        <p:nvSpPr>
          <p:cNvPr id="5" name="Sun 4"/>
          <p:cNvSpPr/>
          <p:nvPr/>
        </p:nvSpPr>
        <p:spPr>
          <a:xfrm>
            <a:off x="6477000" y="5334000"/>
            <a:ext cx="1371600" cy="1143000"/>
          </a:xfrm>
          <a:prstGeom prst="su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ransition spd="med">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sr-Latn-ME" b="1" dirty="0"/>
              <a:t> </a:t>
            </a:r>
            <a:r>
              <a:rPr lang="sr-Latn-ME" b="1" dirty="0" smtClean="0"/>
              <a:t>                                                                    </a:t>
            </a:r>
            <a:r>
              <a:rPr lang="en-US" b="1" dirty="0" err="1" smtClean="0"/>
              <a:t>Štednja</a:t>
            </a:r>
            <a:r>
              <a:rPr lang="en-US" b="1" dirty="0" smtClean="0"/>
              <a:t> </a:t>
            </a:r>
            <a:r>
              <a:rPr lang="en-US" b="1" dirty="0" err="1" smtClean="0"/>
              <a:t>toplotne</a:t>
            </a:r>
            <a:r>
              <a:rPr lang="en-US" b="1" dirty="0" smtClean="0"/>
              <a:t> </a:t>
            </a:r>
            <a:r>
              <a:rPr lang="en-US" b="1" dirty="0" err="1" smtClean="0"/>
              <a:t>energije</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sz="half" idx="1"/>
          </p:nvPr>
        </p:nvSpPr>
        <p:spPr>
          <a:xfrm>
            <a:off x="0" y="990600"/>
            <a:ext cx="4495800" cy="5867400"/>
          </a:xfrm>
        </p:spPr>
        <p:txBody>
          <a:bodyPr>
            <a:normAutofit fontScale="32500" lnSpcReduction="20000"/>
          </a:bodyPr>
          <a:lstStyle/>
          <a:p>
            <a:r>
              <a:rPr lang="sr-Latn-ME" sz="4900" b="1" dirty="0" smtClean="0"/>
              <a:t>                                                                                 </a:t>
            </a:r>
            <a:r>
              <a:rPr lang="en-US" sz="4900" b="1" dirty="0" err="1" smtClean="0"/>
              <a:t>Termoizolacioni</a:t>
            </a:r>
            <a:r>
              <a:rPr lang="en-US" sz="4900" b="1" dirty="0" smtClean="0"/>
              <a:t> </a:t>
            </a:r>
            <a:r>
              <a:rPr lang="en-US" sz="4900" b="1" dirty="0" err="1" smtClean="0"/>
              <a:t>materijali</a:t>
            </a:r>
            <a:endParaRPr lang="en-US" sz="4900" dirty="0" smtClean="0"/>
          </a:p>
          <a:p>
            <a:r>
              <a:rPr lang="en-US" sz="4400" dirty="0" smtClean="0">
                <a:latin typeface="Andalus" pitchFamily="18" charset="-78"/>
                <a:cs typeface="Andalus" pitchFamily="18" charset="-78"/>
              </a:rPr>
              <a:t>U </a:t>
            </a:r>
            <a:r>
              <a:rPr lang="en-US" sz="4400" dirty="0" err="1" smtClean="0">
                <a:latin typeface="Andalus" pitchFamily="18" charset="-78"/>
                <a:cs typeface="Andalus" pitchFamily="18" charset="-78"/>
              </a:rPr>
              <a:t>upotrebi</a:t>
            </a:r>
            <a:r>
              <a:rPr lang="en-US" sz="4400" dirty="0" smtClean="0">
                <a:latin typeface="Andalus" pitchFamily="18" charset="-78"/>
                <a:cs typeface="Andalus" pitchFamily="18" charset="-78"/>
              </a:rPr>
              <a:t> je </a:t>
            </a:r>
            <a:r>
              <a:rPr lang="en-US" sz="4400" dirty="0" err="1" smtClean="0">
                <a:latin typeface="Andalus" pitchFamily="18" charset="-78"/>
                <a:cs typeface="Andalus" pitchFamily="18" charset="-78"/>
              </a:rPr>
              <a:t>veliki</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broj</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različitih</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prirodnih</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i</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veštački</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dobijenih</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materijala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koji</a:t>
            </a:r>
            <a:r>
              <a:rPr lang="en-US" sz="4400" dirty="0" smtClean="0">
                <a:latin typeface="Andalus" pitchFamily="18" charset="-78"/>
                <a:cs typeface="Andalus" pitchFamily="18" charset="-78"/>
              </a:rPr>
              <a:t> se </a:t>
            </a:r>
            <a:r>
              <a:rPr lang="en-US" sz="4400" dirty="0" err="1" smtClean="0">
                <a:latin typeface="Andalus" pitchFamily="18" charset="-78"/>
                <a:cs typeface="Andalus" pitchFamily="18" charset="-78"/>
              </a:rPr>
              <a:t>koriste</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kao</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termoizolatori</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Najpoznatiji</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su</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mineralna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vuna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kamena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ili</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staklena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stiropor</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stirodur</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poliuretanska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pena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trska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proizvodi</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od</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slame</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i</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drvene</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strugotine</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ovčija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vuna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pluta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i</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drugi</a:t>
            </a:r>
            <a:r>
              <a:rPr lang="sr-Latn-ME" sz="4400" dirty="0" smtClean="0">
                <a:latin typeface="Andalus" pitchFamily="18" charset="-78"/>
                <a:cs typeface="Andalus" pitchFamily="18" charset="-78"/>
              </a:rPr>
              <a:t>.</a:t>
            </a:r>
            <a:r>
              <a:rPr lang="en-US" sz="4400" dirty="0" smtClean="0">
                <a:latin typeface="Andalus" pitchFamily="18" charset="-78"/>
                <a:cs typeface="Andalus" pitchFamily="18" charset="-78"/>
              </a:rPr>
              <a:t>Sam </a:t>
            </a:r>
            <a:r>
              <a:rPr lang="en-US" sz="4400" dirty="0" err="1" smtClean="0">
                <a:latin typeface="Andalus" pitchFamily="18" charset="-78"/>
                <a:cs typeface="Andalus" pitchFamily="18" charset="-78"/>
              </a:rPr>
              <a:t>vazduh</a:t>
            </a:r>
            <a:r>
              <a:rPr lang="en-US" sz="4400" dirty="0" smtClean="0">
                <a:latin typeface="Andalus" pitchFamily="18" charset="-78"/>
                <a:cs typeface="Andalus" pitchFamily="18" charset="-78"/>
              </a:rPr>
              <a:t> je </a:t>
            </a:r>
            <a:r>
              <a:rPr lang="en-US" sz="4400" dirty="0" err="1" smtClean="0">
                <a:latin typeface="Andalus" pitchFamily="18" charset="-78"/>
                <a:cs typeface="Andalus" pitchFamily="18" charset="-78"/>
              </a:rPr>
              <a:t>odličan</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izolator</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ukoliko</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spr</a:t>
            </a:r>
            <a:r>
              <a:rPr lang="sr-Latn-ME" sz="4400" dirty="0" smtClean="0">
                <a:latin typeface="Andalus" pitchFamily="18" charset="-78"/>
                <a:cs typeface="Andalus" pitchFamily="18" charset="-78"/>
              </a:rPr>
              <a:t>ije</a:t>
            </a:r>
            <a:r>
              <a:rPr lang="en-US" sz="4400" dirty="0" err="1" smtClean="0">
                <a:latin typeface="Andalus" pitchFamily="18" charset="-78"/>
                <a:cs typeface="Andalus" pitchFamily="18" charset="-78"/>
              </a:rPr>
              <a:t>čimo</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njegovo</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kretanje.Uticaj</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na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zdravlje</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i</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okolinu</a:t>
            </a:r>
            <a:r>
              <a:rPr lang="en-US" sz="4400" dirty="0" smtClean="0">
                <a:latin typeface="Andalus" pitchFamily="18" charset="-78"/>
                <a:cs typeface="Andalus" pitchFamily="18" charset="-78"/>
              </a:rPr>
              <a:t>, pored </a:t>
            </a:r>
            <a:r>
              <a:rPr lang="en-US" sz="4400" dirty="0" err="1" smtClean="0">
                <a:latin typeface="Andalus" pitchFamily="18" charset="-78"/>
                <a:cs typeface="Andalus" pitchFamily="18" charset="-78"/>
              </a:rPr>
              <a:t>toplotnoizolacionih</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svojstava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i</a:t>
            </a:r>
            <a:r>
              <a:rPr lang="en-US" sz="4400" dirty="0" smtClean="0">
                <a:latin typeface="Andalus" pitchFamily="18" charset="-78"/>
                <a:cs typeface="Andalus" pitchFamily="18" charset="-78"/>
              </a:rPr>
              <a:t> c</a:t>
            </a:r>
            <a:r>
              <a:rPr lang="sr-Latn-ME" sz="4400" dirty="0" smtClean="0">
                <a:latin typeface="Andalus" pitchFamily="18" charset="-78"/>
                <a:cs typeface="Andalus" pitchFamily="18" charset="-78"/>
              </a:rPr>
              <a:t>ij</a:t>
            </a:r>
            <a:r>
              <a:rPr lang="en-US" sz="4400" dirty="0" err="1" smtClean="0">
                <a:latin typeface="Andalus" pitchFamily="18" charset="-78"/>
                <a:cs typeface="Andalus" pitchFamily="18" charset="-78"/>
              </a:rPr>
              <a:t>ene</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takodje</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treba</a:t>
            </a:r>
            <a:r>
              <a:rPr lang="en-US" sz="4400" dirty="0" smtClean="0">
                <a:latin typeface="Andalus" pitchFamily="18" charset="-78"/>
                <a:cs typeface="Andalus" pitchFamily="18" charset="-78"/>
              </a:rPr>
              <a:t> da </a:t>
            </a:r>
            <a:r>
              <a:rPr lang="en-US" sz="4400" dirty="0" err="1" smtClean="0">
                <a:latin typeface="Andalus" pitchFamily="18" charset="-78"/>
                <a:cs typeface="Andalus" pitchFamily="18" charset="-78"/>
              </a:rPr>
              <a:t>su</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faktori</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na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koje</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treba</a:t>
            </a:r>
            <a:r>
              <a:rPr lang="en-US" sz="4400" dirty="0" smtClean="0">
                <a:latin typeface="Andalus" pitchFamily="18" charset="-78"/>
                <a:cs typeface="Andalus" pitchFamily="18" charset="-78"/>
              </a:rPr>
              <a:t> da se </a:t>
            </a:r>
            <a:r>
              <a:rPr lang="en-US" sz="4400" dirty="0" err="1" smtClean="0">
                <a:latin typeface="Andalus" pitchFamily="18" charset="-78"/>
                <a:cs typeface="Andalus" pitchFamily="18" charset="-78"/>
              </a:rPr>
              <a:t>obrati</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pažnja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prilikom</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ugradnje</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Osim</a:t>
            </a:r>
            <a:r>
              <a:rPr lang="en-US" sz="4400" dirty="0" smtClean="0">
                <a:latin typeface="Andalus" pitchFamily="18" charset="-78"/>
                <a:cs typeface="Andalus" pitchFamily="18" charset="-78"/>
              </a:rPr>
              <a:t> toga, </a:t>
            </a:r>
            <a:r>
              <a:rPr lang="en-US" sz="4400" dirty="0" err="1" smtClean="0">
                <a:latin typeface="Andalus" pitchFamily="18" charset="-78"/>
                <a:cs typeface="Andalus" pitchFamily="18" charset="-78"/>
              </a:rPr>
              <a:t>treba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razmišljati</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eventualno</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još</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i</a:t>
            </a:r>
            <a:r>
              <a:rPr lang="en-US" sz="4400" dirty="0" smtClean="0">
                <a:latin typeface="Andalus" pitchFamily="18" charset="-78"/>
                <a:cs typeface="Andalus" pitchFamily="18" charset="-78"/>
              </a:rPr>
              <a:t> o </a:t>
            </a:r>
            <a:r>
              <a:rPr lang="en-US" sz="4400" dirty="0" err="1" smtClean="0">
                <a:latin typeface="Andalus" pitchFamily="18" charset="-78"/>
                <a:cs typeface="Andalus" pitchFamily="18" charset="-78"/>
              </a:rPr>
              <a:t>otpornosti</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na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požar</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jednostavnost</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ugradnje</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i</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vek</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trajanja</a:t>
            </a:r>
            <a:r>
              <a:rPr lang="en-US" sz="4400" dirty="0" smtClean="0">
                <a:latin typeface="Andalus" pitchFamily="18" charset="-78"/>
                <a:cs typeface="Andalus" pitchFamily="18" charset="-78"/>
              </a:rPr>
              <a:t>. </a:t>
            </a:r>
          </a:p>
          <a:p>
            <a:r>
              <a:rPr lang="en-US" sz="4400" dirty="0" smtClean="0"/>
              <a:t/>
            </a:r>
            <a:br>
              <a:rPr lang="en-US" sz="4400" dirty="0" smtClean="0"/>
            </a:br>
            <a:r>
              <a:rPr lang="en-US" sz="4900" b="1" dirty="0" err="1" smtClean="0"/>
              <a:t>Postavljanje</a:t>
            </a:r>
            <a:r>
              <a:rPr lang="en-US" sz="4900" b="1" dirty="0" smtClean="0"/>
              <a:t> </a:t>
            </a:r>
            <a:r>
              <a:rPr lang="en-US" sz="4900" b="1" dirty="0" err="1" smtClean="0"/>
              <a:t>toplotne</a:t>
            </a:r>
            <a:r>
              <a:rPr lang="en-US" sz="4900" b="1" dirty="0" smtClean="0"/>
              <a:t> </a:t>
            </a:r>
            <a:r>
              <a:rPr lang="en-US" sz="4900" b="1" dirty="0" err="1" smtClean="0"/>
              <a:t>izolacije</a:t>
            </a:r>
            <a:endParaRPr lang="en-US" sz="4900" dirty="0" smtClean="0"/>
          </a:p>
          <a:p>
            <a:r>
              <a:rPr lang="en-US" sz="4400" dirty="0" err="1" smtClean="0">
                <a:latin typeface="Andalus" pitchFamily="18" charset="-78"/>
                <a:cs typeface="Andalus" pitchFamily="18" charset="-78"/>
              </a:rPr>
              <a:t>Izolaciju</a:t>
            </a:r>
            <a:r>
              <a:rPr lang="en-US" sz="4400" dirty="0" smtClean="0">
                <a:latin typeface="Andalus" pitchFamily="18" charset="-78"/>
                <a:cs typeface="Andalus" pitchFamily="18" charset="-78"/>
              </a:rPr>
              <a:t> je </a:t>
            </a:r>
            <a:r>
              <a:rPr lang="en-US" sz="4400" dirty="0" err="1" smtClean="0">
                <a:latin typeface="Andalus" pitchFamily="18" charset="-78"/>
                <a:cs typeface="Andalus" pitchFamily="18" charset="-78"/>
              </a:rPr>
              <a:t>povoljnije</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postaviti</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na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spoljačnju</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stranu</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zgrade</a:t>
            </a:r>
            <a:r>
              <a:rPr lang="en-US" sz="4400" dirty="0" smtClean="0">
                <a:latin typeface="Andalus" pitchFamily="18" charset="-78"/>
                <a:cs typeface="Andalus" pitchFamily="18" charset="-78"/>
              </a:rPr>
              <a:t>. Time se </a:t>
            </a:r>
            <a:r>
              <a:rPr lang="en-US" sz="4400" dirty="0" err="1" smtClean="0">
                <a:latin typeface="Andalus" pitchFamily="18" charset="-78"/>
                <a:cs typeface="Andalus" pitchFamily="18" charset="-78"/>
              </a:rPr>
              <a:t>sprečava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preg</a:t>
            </a:r>
            <a:r>
              <a:rPr lang="sr-Latn-ME" sz="4400" dirty="0" smtClean="0">
                <a:latin typeface="Andalus" pitchFamily="18" charset="-78"/>
                <a:cs typeface="Andalus" pitchFamily="18" charset="-78"/>
              </a:rPr>
              <a:t>rija</a:t>
            </a:r>
            <a:r>
              <a:rPr lang="en-US" sz="4400" dirty="0" err="1" smtClean="0">
                <a:latin typeface="Andalus" pitchFamily="18" charset="-78"/>
                <a:cs typeface="Andalus" pitchFamily="18" charset="-78"/>
              </a:rPr>
              <a:t>vanje</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zidova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tokom</a:t>
            </a:r>
            <a:r>
              <a:rPr lang="en-US" sz="4400" dirty="0" smtClean="0">
                <a:latin typeface="Andalus" pitchFamily="18" charset="-78"/>
                <a:cs typeface="Andalus" pitchFamily="18" charset="-78"/>
              </a:rPr>
              <a:t> l</a:t>
            </a:r>
            <a:r>
              <a:rPr lang="sr-Latn-ME" sz="4400" dirty="0" smtClean="0">
                <a:latin typeface="Andalus" pitchFamily="18" charset="-78"/>
                <a:cs typeface="Andalus" pitchFamily="18" charset="-78"/>
              </a:rPr>
              <a:t>je</a:t>
            </a:r>
            <a:r>
              <a:rPr lang="en-US" sz="4400" dirty="0" smtClean="0">
                <a:latin typeface="Andalus" pitchFamily="18" charset="-78"/>
                <a:cs typeface="Andalus" pitchFamily="18" charset="-78"/>
              </a:rPr>
              <a:t>ta, </a:t>
            </a:r>
            <a:r>
              <a:rPr lang="en-US" sz="4400" dirty="0" err="1" smtClean="0">
                <a:latin typeface="Andalus" pitchFamily="18" charset="-78"/>
                <a:cs typeface="Andalus" pitchFamily="18" charset="-78"/>
              </a:rPr>
              <a:t>i</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rashladjivanje</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zidova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tokom</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zime</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i</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pojave</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kondenzacije</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na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hladnim</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površinama</a:t>
            </a:r>
            <a:r>
              <a:rPr lang="en-US" sz="4400" dirty="0" smtClean="0">
                <a:latin typeface="Andalus" pitchFamily="18" charset="-78"/>
                <a:cs typeface="Andalus" pitchFamily="18" charset="-78"/>
              </a:rPr>
              <a:t>.</a:t>
            </a:r>
          </a:p>
          <a:p>
            <a:r>
              <a:rPr lang="en-US" sz="4400" dirty="0" err="1" smtClean="0">
                <a:latin typeface="Andalus" pitchFamily="18" charset="-78"/>
                <a:cs typeface="Andalus" pitchFamily="18" charset="-78"/>
              </a:rPr>
              <a:t>Ukoliko</a:t>
            </a:r>
            <a:r>
              <a:rPr lang="en-US" sz="4400" dirty="0" smtClean="0">
                <a:latin typeface="Andalus" pitchFamily="18" charset="-78"/>
                <a:cs typeface="Andalus" pitchFamily="18" charset="-78"/>
              </a:rPr>
              <a:t> je </a:t>
            </a:r>
            <a:r>
              <a:rPr lang="en-US" sz="4400" dirty="0" err="1" smtClean="0">
                <a:latin typeface="Andalus" pitchFamily="18" charset="-78"/>
                <a:cs typeface="Andalus" pitchFamily="18" charset="-78"/>
              </a:rPr>
              <a:t>neki</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prostor</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predvidjen</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za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povremeni</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boravak</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izolacija</a:t>
            </a:r>
            <a:r>
              <a:rPr lang="en-US" sz="4400" dirty="0" smtClean="0">
                <a:latin typeface="Andalus" pitchFamily="18" charset="-78"/>
                <a:cs typeface="Andalus" pitchFamily="18" charset="-78"/>
              </a:rPr>
              <a:t> se </a:t>
            </a:r>
            <a:r>
              <a:rPr lang="en-US" sz="4400" dirty="0" err="1" smtClean="0">
                <a:latin typeface="Andalus" pitchFamily="18" charset="-78"/>
                <a:cs typeface="Andalus" pitchFamily="18" charset="-78"/>
              </a:rPr>
              <a:t>može</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postaviti</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i</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sa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unutrašnje</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strane</a:t>
            </a:r>
            <a:r>
              <a:rPr lang="en-US" sz="4400" dirty="0" smtClean="0">
                <a:latin typeface="Andalus" pitchFamily="18" charset="-78"/>
                <a:cs typeface="Andalus" pitchFamily="18" charset="-78"/>
              </a:rPr>
              <a:t>. Time se </a:t>
            </a:r>
            <a:r>
              <a:rPr lang="en-US" sz="4400" dirty="0" err="1" smtClean="0">
                <a:latin typeface="Andalus" pitchFamily="18" charset="-78"/>
                <a:cs typeface="Andalus" pitchFamily="18" charset="-78"/>
              </a:rPr>
              <a:t>postiže</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brže</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zagrevanje</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prostorije</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Medjutim</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loša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strana</a:t>
            </a:r>
            <a:r>
              <a:rPr lang="en-US" sz="4400" dirty="0" smtClean="0">
                <a:latin typeface="Andalus" pitchFamily="18" charset="-78"/>
                <a:cs typeface="Andalus" pitchFamily="18" charset="-78"/>
              </a:rPr>
              <a:t> toga je </a:t>
            </a:r>
            <a:r>
              <a:rPr lang="en-US" sz="4400" dirty="0" err="1" smtClean="0">
                <a:latin typeface="Andalus" pitchFamily="18" charset="-78"/>
                <a:cs typeface="Andalus" pitchFamily="18" charset="-78"/>
              </a:rPr>
              <a:t>što</a:t>
            </a:r>
            <a:r>
              <a:rPr lang="en-US" sz="4400" dirty="0" smtClean="0">
                <a:latin typeface="Andalus" pitchFamily="18" charset="-78"/>
                <a:cs typeface="Andalus" pitchFamily="18" charset="-78"/>
              </a:rPr>
              <a:t> je </a:t>
            </a:r>
            <a:r>
              <a:rPr lang="en-US" sz="4400" dirty="0" err="1" smtClean="0">
                <a:latin typeface="Andalus" pitchFamily="18" charset="-78"/>
                <a:cs typeface="Andalus" pitchFamily="18" charset="-78"/>
              </a:rPr>
              <a:t>veća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mogućnost</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kondenzacije</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na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hladnim</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površinama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pojava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plesni</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na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zidovima</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vlage</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i</a:t>
            </a:r>
            <a:r>
              <a:rPr lang="en-US" sz="4400" dirty="0" smtClean="0">
                <a:latin typeface="Andalus" pitchFamily="18" charset="-78"/>
                <a:cs typeface="Andalus" pitchFamily="18" charset="-78"/>
              </a:rPr>
              <a:t> </a:t>
            </a:r>
            <a:r>
              <a:rPr lang="en-US" sz="4400" dirty="0" err="1" smtClean="0">
                <a:latin typeface="Andalus" pitchFamily="18" charset="-78"/>
                <a:cs typeface="Andalus" pitchFamily="18" charset="-78"/>
              </a:rPr>
              <a:t>slično</a:t>
            </a:r>
            <a:r>
              <a:rPr lang="en-US" sz="4400" dirty="0" smtClean="0">
                <a:latin typeface="Andalus" pitchFamily="18" charset="-78"/>
                <a:cs typeface="Andalus" pitchFamily="18" charset="-78"/>
              </a:rPr>
              <a:t>.  </a:t>
            </a:r>
          </a:p>
          <a:p>
            <a:pPr>
              <a:buNone/>
            </a:pPr>
            <a:endParaRPr lang="en-US" sz="4400" dirty="0" smtClean="0"/>
          </a:p>
          <a:p>
            <a:endParaRPr lang="en-US" sz="4400" dirty="0"/>
          </a:p>
        </p:txBody>
      </p:sp>
      <p:sp>
        <p:nvSpPr>
          <p:cNvPr id="4" name="Content Placeholder 3"/>
          <p:cNvSpPr>
            <a:spLocks noGrp="1"/>
          </p:cNvSpPr>
          <p:nvPr>
            <p:ph sz="half" idx="2"/>
          </p:nvPr>
        </p:nvSpPr>
        <p:spPr>
          <a:xfrm>
            <a:off x="4648200" y="914400"/>
            <a:ext cx="4495800" cy="6324600"/>
          </a:xfrm>
        </p:spPr>
        <p:txBody>
          <a:bodyPr>
            <a:noAutofit/>
          </a:bodyPr>
          <a:lstStyle/>
          <a:p>
            <a:r>
              <a:rPr lang="en-US" sz="1600" b="1" dirty="0" err="1" smtClean="0"/>
              <a:t>Izolacija</a:t>
            </a:r>
            <a:r>
              <a:rPr lang="en-US" sz="1600" b="1" dirty="0" smtClean="0"/>
              <a:t> </a:t>
            </a:r>
            <a:r>
              <a:rPr lang="en-US" sz="1600" b="1" dirty="0" err="1" smtClean="0"/>
              <a:t>podova</a:t>
            </a:r>
            <a:r>
              <a:rPr lang="en-US" sz="1600" b="1" dirty="0" smtClean="0"/>
              <a:t>, </a:t>
            </a:r>
            <a:r>
              <a:rPr lang="en-US" sz="1600" b="1" dirty="0" err="1" smtClean="0"/>
              <a:t>plafona</a:t>
            </a:r>
            <a:r>
              <a:rPr lang="en-US" sz="1600" b="1" dirty="0" smtClean="0"/>
              <a:t> </a:t>
            </a:r>
            <a:r>
              <a:rPr lang="en-US" sz="1600" b="1" dirty="0" err="1" smtClean="0"/>
              <a:t>i</a:t>
            </a:r>
            <a:r>
              <a:rPr lang="en-US" sz="1600" b="1" dirty="0" smtClean="0"/>
              <a:t> </a:t>
            </a:r>
            <a:r>
              <a:rPr lang="en-US" sz="1600" b="1" dirty="0" err="1" smtClean="0"/>
              <a:t>potkrovlja</a:t>
            </a:r>
            <a:endParaRPr lang="en-US" sz="1600" dirty="0" smtClean="0"/>
          </a:p>
          <a:p>
            <a:r>
              <a:rPr lang="en-US" sz="1400" dirty="0" err="1" smtClean="0">
                <a:latin typeface="Andalus" pitchFamily="18" charset="-78"/>
                <a:cs typeface="Andalus" pitchFamily="18" charset="-78"/>
              </a:rPr>
              <a:t>Toplotnu</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izolaciju</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podova</a:t>
            </a:r>
            <a:r>
              <a:rPr lang="en-US" sz="1400" dirty="0" smtClean="0">
                <a:latin typeface="Andalus" pitchFamily="18" charset="-78"/>
                <a:cs typeface="Andalus" pitchFamily="18" charset="-78"/>
              </a:rPr>
              <a:t> je </a:t>
            </a:r>
            <a:r>
              <a:rPr lang="en-US" sz="1400" dirty="0" err="1" smtClean="0">
                <a:latin typeface="Andalus" pitchFamily="18" charset="-78"/>
                <a:cs typeface="Andalus" pitchFamily="18" charset="-78"/>
              </a:rPr>
              <a:t>potrebno</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uraditi</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kada</a:t>
            </a:r>
            <a:r>
              <a:rPr lang="en-US" sz="1400" dirty="0" smtClean="0">
                <a:latin typeface="Andalus" pitchFamily="18" charset="-78"/>
                <a:cs typeface="Andalus" pitchFamily="18" charset="-78"/>
              </a:rPr>
              <a:t> se </a:t>
            </a:r>
            <a:r>
              <a:rPr lang="en-US" sz="1400" dirty="0" err="1" smtClean="0">
                <a:latin typeface="Andalus" pitchFamily="18" charset="-78"/>
                <a:cs typeface="Andalus" pitchFamily="18" charset="-78"/>
              </a:rPr>
              <a:t>ispod</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prostorije</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nalazi</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negrejani</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prostor</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i</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kada</a:t>
            </a:r>
            <a:r>
              <a:rPr lang="en-US" sz="1400" dirty="0" smtClean="0">
                <a:latin typeface="Andalus" pitchFamily="18" charset="-78"/>
                <a:cs typeface="Andalus" pitchFamily="18" charset="-78"/>
              </a:rPr>
              <a:t> je </a:t>
            </a:r>
            <a:r>
              <a:rPr lang="en-US" sz="1400" dirty="0" err="1" smtClean="0">
                <a:latin typeface="Andalus" pitchFamily="18" charset="-78"/>
                <a:cs typeface="Andalus" pitchFamily="18" charset="-78"/>
              </a:rPr>
              <a:t>kuća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ili</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stan</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na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tlu</a:t>
            </a:r>
            <a:r>
              <a:rPr lang="sr-Latn-ME" sz="1400" dirty="0" smtClean="0">
                <a:latin typeface="Andalus" pitchFamily="18" charset="-78"/>
                <a:cs typeface="Andalus" pitchFamily="18" charset="-78"/>
              </a:rPr>
              <a:t>. </a:t>
            </a:r>
            <a:r>
              <a:rPr lang="en-US" sz="1400" dirty="0" err="1" smtClean="0">
                <a:latin typeface="Andalus" pitchFamily="18" charset="-78"/>
                <a:cs typeface="Andalus" pitchFamily="18" charset="-78"/>
              </a:rPr>
              <a:t>Plafon</a:t>
            </a:r>
            <a:r>
              <a:rPr lang="en-US" sz="1400" dirty="0" smtClean="0">
                <a:latin typeface="Andalus" pitchFamily="18" charset="-78"/>
                <a:cs typeface="Andalus" pitchFamily="18" charset="-78"/>
              </a:rPr>
              <a:t> je </a:t>
            </a:r>
            <a:r>
              <a:rPr lang="en-US" sz="1400" dirty="0" err="1" smtClean="0">
                <a:latin typeface="Andalus" pitchFamily="18" charset="-78"/>
                <a:cs typeface="Andalus" pitchFamily="18" charset="-78"/>
              </a:rPr>
              <a:t>potrebno</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izolovati</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kada</a:t>
            </a:r>
            <a:r>
              <a:rPr lang="en-US" sz="1400" dirty="0" smtClean="0">
                <a:latin typeface="Andalus" pitchFamily="18" charset="-78"/>
                <a:cs typeface="Andalus" pitchFamily="18" charset="-78"/>
              </a:rPr>
              <a:t> se </a:t>
            </a:r>
            <a:r>
              <a:rPr lang="en-US" sz="1400" dirty="0" err="1" smtClean="0">
                <a:latin typeface="Andalus" pitchFamily="18" charset="-78"/>
                <a:cs typeface="Andalus" pitchFamily="18" charset="-78"/>
              </a:rPr>
              <a:t>iznad</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nalazi</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negrejani</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prostor</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ili</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kada</a:t>
            </a:r>
            <a:r>
              <a:rPr lang="en-US" sz="1400" dirty="0" smtClean="0">
                <a:latin typeface="Andalus" pitchFamily="18" charset="-78"/>
                <a:cs typeface="Andalus" pitchFamily="18" charset="-78"/>
              </a:rPr>
              <a:t> se </a:t>
            </a:r>
            <a:r>
              <a:rPr lang="en-US" sz="1400" dirty="0" err="1" smtClean="0">
                <a:latin typeface="Andalus" pitchFamily="18" charset="-78"/>
                <a:cs typeface="Andalus" pitchFamily="18" charset="-78"/>
              </a:rPr>
              <a:t>stan</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ili</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prostorija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nalaze</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na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poslednjem</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spratu</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Prilikom</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ugradnje</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termoizolacije</a:t>
            </a:r>
            <a:r>
              <a:rPr lang="en-US" sz="1400" dirty="0" smtClean="0">
                <a:latin typeface="Andalus" pitchFamily="18" charset="-78"/>
                <a:cs typeface="Andalus" pitchFamily="18" charset="-78"/>
              </a:rPr>
              <a:t> u </a:t>
            </a:r>
            <a:r>
              <a:rPr lang="en-US" sz="1400" dirty="0" err="1" smtClean="0">
                <a:latin typeface="Andalus" pitchFamily="18" charset="-78"/>
                <a:cs typeface="Andalus" pitchFamily="18" charset="-78"/>
              </a:rPr>
              <a:t>potkrovlju</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ispd</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krovne</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konstrukcije</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strogo</a:t>
            </a:r>
            <a:r>
              <a:rPr lang="en-US" sz="1400" dirty="0" smtClean="0">
                <a:latin typeface="Andalus" pitchFamily="18" charset="-78"/>
                <a:cs typeface="Andalus" pitchFamily="18" charset="-78"/>
              </a:rPr>
              <a:t> se </a:t>
            </a:r>
            <a:r>
              <a:rPr lang="en-US" sz="1400" dirty="0" err="1" smtClean="0">
                <a:latin typeface="Andalus" pitchFamily="18" charset="-78"/>
                <a:cs typeface="Andalus" pitchFamily="18" charset="-78"/>
              </a:rPr>
              <a:t>mora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voditi</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računa</a:t>
            </a:r>
            <a:r>
              <a:rPr lang="en-US" sz="1400" dirty="0" smtClean="0">
                <a:latin typeface="Andalus" pitchFamily="18" charset="-78"/>
                <a:cs typeface="Andalus" pitchFamily="18" charset="-78"/>
              </a:rPr>
              <a:t> o tome </a:t>
            </a:r>
            <a:r>
              <a:rPr lang="en-US" sz="1400" dirty="0" err="1" smtClean="0">
                <a:latin typeface="Andalus" pitchFamily="18" charset="-78"/>
                <a:cs typeface="Andalus" pitchFamily="18" charset="-78"/>
              </a:rPr>
              <a:t>da</a:t>
            </a:r>
            <a:r>
              <a:rPr lang="en-US" sz="1400" dirty="0" smtClean="0">
                <a:latin typeface="Andalus" pitchFamily="18" charset="-78"/>
                <a:cs typeface="Andalus" pitchFamily="18" charset="-78"/>
              </a:rPr>
              <a:t> se </a:t>
            </a:r>
            <a:r>
              <a:rPr lang="en-US" sz="1400" dirty="0" err="1" smtClean="0">
                <a:latin typeface="Andalus" pitchFamily="18" charset="-78"/>
                <a:cs typeface="Andalus" pitchFamily="18" charset="-78"/>
              </a:rPr>
              <a:t>termička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izolacija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dobro</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izoluje</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od</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vlage</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Prisustvo</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vlage</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može</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izuzetno</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uticati</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na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termoizolaciona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svojstva</a:t>
            </a:r>
            <a:r>
              <a:rPr lang="en-US" sz="1400" dirty="0" smtClean="0">
                <a:latin typeface="Andalus" pitchFamily="18" charset="-78"/>
                <a:cs typeface="Andalus" pitchFamily="18" charset="-78"/>
              </a:rPr>
              <a:t> u </a:t>
            </a:r>
            <a:r>
              <a:rPr lang="en-US" sz="1400" dirty="0" err="1" smtClean="0">
                <a:latin typeface="Andalus" pitchFamily="18" charset="-78"/>
                <a:cs typeface="Andalus" pitchFamily="18" charset="-78"/>
              </a:rPr>
              <a:t>tu</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svrhu</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upotrebljenih</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materijala</a:t>
            </a:r>
            <a:r>
              <a:rPr lang="en-US" sz="1400" dirty="0" smtClean="0">
                <a:latin typeface="Andalus" pitchFamily="18" charset="-78"/>
                <a:cs typeface="Andalus" pitchFamily="18" charset="-78"/>
              </a:rPr>
              <a:t>.</a:t>
            </a:r>
          </a:p>
          <a:p>
            <a:r>
              <a:rPr lang="en-US" sz="1400" dirty="0" smtClean="0">
                <a:latin typeface="Andalus" pitchFamily="18" charset="-78"/>
                <a:cs typeface="Andalus" pitchFamily="18" charset="-78"/>
              </a:rPr>
              <a:t/>
            </a:r>
            <a:br>
              <a:rPr lang="en-US" sz="1400" dirty="0" smtClean="0">
                <a:latin typeface="Andalus" pitchFamily="18" charset="-78"/>
                <a:cs typeface="Andalus" pitchFamily="18" charset="-78"/>
              </a:rPr>
            </a:br>
            <a:r>
              <a:rPr lang="en-US" sz="1600" b="1" dirty="0" err="1" smtClean="0">
                <a:latin typeface="Andalus" pitchFamily="18" charset="-78"/>
                <a:cs typeface="Andalus" pitchFamily="18" charset="-78"/>
              </a:rPr>
              <a:t>Prozori</a:t>
            </a:r>
            <a:r>
              <a:rPr lang="en-US" sz="1600" b="1" dirty="0" smtClean="0">
                <a:latin typeface="Andalus" pitchFamily="18" charset="-78"/>
                <a:cs typeface="Andalus" pitchFamily="18" charset="-78"/>
              </a:rPr>
              <a:t> </a:t>
            </a:r>
            <a:r>
              <a:rPr lang="en-US" sz="1600" b="1" dirty="0" err="1" smtClean="0">
                <a:latin typeface="Andalus" pitchFamily="18" charset="-78"/>
                <a:cs typeface="Andalus" pitchFamily="18" charset="-78"/>
              </a:rPr>
              <a:t>i</a:t>
            </a:r>
            <a:r>
              <a:rPr lang="en-US" sz="1600" b="1" dirty="0" smtClean="0">
                <a:latin typeface="Andalus" pitchFamily="18" charset="-78"/>
                <a:cs typeface="Andalus" pitchFamily="18" charset="-78"/>
              </a:rPr>
              <a:t> </a:t>
            </a:r>
            <a:r>
              <a:rPr lang="en-US" sz="1600" b="1" dirty="0" err="1" smtClean="0">
                <a:latin typeface="Andalus" pitchFamily="18" charset="-78"/>
                <a:cs typeface="Andalus" pitchFamily="18" charset="-78"/>
              </a:rPr>
              <a:t>vrata</a:t>
            </a:r>
            <a:endParaRPr lang="en-US" sz="1600" dirty="0" smtClean="0">
              <a:latin typeface="Andalus" pitchFamily="18" charset="-78"/>
              <a:cs typeface="Andalus" pitchFamily="18" charset="-78"/>
            </a:endParaRPr>
          </a:p>
          <a:p>
            <a:r>
              <a:rPr lang="en-US" sz="1400" dirty="0" err="1" smtClean="0">
                <a:latin typeface="Andalus" pitchFamily="18" charset="-78"/>
                <a:cs typeface="Andalus" pitchFamily="18" charset="-78"/>
              </a:rPr>
              <a:t>Gubici</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toplote</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preko</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prozora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usled</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provodjenja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toplote</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usled</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lošeg</a:t>
            </a:r>
            <a:r>
              <a:rPr lang="sr-Latn-ME" sz="1400" dirty="0" smtClean="0">
                <a:latin typeface="Andalus" pitchFamily="18" charset="-78"/>
                <a:cs typeface="Andalus" pitchFamily="18" charset="-78"/>
              </a:rPr>
              <a:t> dihtovanja i </a:t>
            </a:r>
            <a:r>
              <a:rPr lang="en-US" sz="1400" dirty="0" err="1" smtClean="0">
                <a:latin typeface="Andalus" pitchFamily="18" charset="-78"/>
                <a:cs typeface="Andalus" pitchFamily="18" charset="-78"/>
              </a:rPr>
              <a:t>provetravanja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mogu</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dostići</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i</a:t>
            </a:r>
            <a:r>
              <a:rPr lang="en-US" sz="1400" dirty="0" smtClean="0">
                <a:latin typeface="Andalus" pitchFamily="18" charset="-78"/>
                <a:cs typeface="Andalus" pitchFamily="18" charset="-78"/>
              </a:rPr>
              <a:t> do 50% </a:t>
            </a:r>
            <a:r>
              <a:rPr lang="en-US" sz="1400" dirty="0" err="1" smtClean="0">
                <a:latin typeface="Andalus" pitchFamily="18" charset="-78"/>
                <a:cs typeface="Andalus" pitchFamily="18" charset="-78"/>
              </a:rPr>
              <a:t>gubitka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toplote</a:t>
            </a:r>
            <a:r>
              <a:rPr lang="en-US" sz="1400" dirty="0" smtClean="0">
                <a:latin typeface="Andalus" pitchFamily="18" charset="-78"/>
                <a:cs typeface="Andalus" pitchFamily="18" charset="-78"/>
              </a:rPr>
              <a:t>.</a:t>
            </a:r>
            <a:r>
              <a:rPr lang="sr-Latn-ME" sz="1400" dirty="0" smtClean="0">
                <a:latin typeface="Andalus" pitchFamily="18" charset="-78"/>
                <a:cs typeface="Andalus" pitchFamily="18" charset="-78"/>
              </a:rPr>
              <a:t> </a:t>
            </a:r>
            <a:r>
              <a:rPr lang="en-US" sz="1400" dirty="0" err="1" smtClean="0">
                <a:latin typeface="Andalus" pitchFamily="18" charset="-78"/>
                <a:cs typeface="Andalus" pitchFamily="18" charset="-78"/>
              </a:rPr>
              <a:t>Značajna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ušteda</a:t>
            </a:r>
            <a:r>
              <a:rPr lang="en-US" sz="1400" dirty="0" smtClean="0">
                <a:latin typeface="Andalus" pitchFamily="18" charset="-78"/>
                <a:cs typeface="Andalus" pitchFamily="18" charset="-78"/>
              </a:rPr>
              <a:t> u </a:t>
            </a:r>
            <a:r>
              <a:rPr lang="en-US" sz="1400" dirty="0" err="1" smtClean="0">
                <a:latin typeface="Andalus" pitchFamily="18" charset="-78"/>
                <a:cs typeface="Andalus" pitchFamily="18" charset="-78"/>
              </a:rPr>
              <a:t>odnosu</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na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prozore</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sa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jednostrukim</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staklom</a:t>
            </a:r>
            <a:r>
              <a:rPr lang="en-US" sz="1400" dirty="0" smtClean="0">
                <a:latin typeface="Andalus" pitchFamily="18" charset="-78"/>
                <a:cs typeface="Andalus" pitchFamily="18" charset="-78"/>
              </a:rPr>
              <a:t> se </a:t>
            </a:r>
            <a:r>
              <a:rPr lang="en-US" sz="1400" dirty="0" err="1" smtClean="0">
                <a:latin typeface="Andalus" pitchFamily="18" charset="-78"/>
                <a:cs typeface="Andalus" pitchFamily="18" charset="-78"/>
              </a:rPr>
              <a:t>upotrebom</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dvostrukim</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staklom</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za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ustakljivanje</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sa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slojem</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vazduha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unutar</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stakala</a:t>
            </a:r>
            <a:r>
              <a:rPr lang="en-US" sz="1400" dirty="0" smtClean="0">
                <a:latin typeface="Andalus" pitchFamily="18" charset="-78"/>
                <a:cs typeface="Andalus" pitchFamily="18" charset="-78"/>
              </a:rPr>
              <a:t>., </a:t>
            </a:r>
            <a:r>
              <a:rPr lang="sr-Latn-ME" sz="1400" dirty="0" err="1">
                <a:latin typeface="Andalus" pitchFamily="18" charset="-78"/>
                <a:cs typeface="Andalus" pitchFamily="18" charset="-78"/>
              </a:rPr>
              <a:t>M</a:t>
            </a:r>
            <a:r>
              <a:rPr lang="en-US" sz="1400" dirty="0" err="1" smtClean="0">
                <a:latin typeface="Andalus" pitchFamily="18" charset="-78"/>
                <a:cs typeface="Andalus" pitchFamily="18" charset="-78"/>
              </a:rPr>
              <a:t>oguće</a:t>
            </a:r>
            <a:r>
              <a:rPr lang="en-US" sz="1400" dirty="0" smtClean="0">
                <a:latin typeface="Andalus" pitchFamily="18" charset="-78"/>
                <a:cs typeface="Andalus" pitchFamily="18" charset="-78"/>
              </a:rPr>
              <a:t> je </a:t>
            </a:r>
            <a:r>
              <a:rPr lang="en-US" sz="1400" dirty="0" err="1" smtClean="0">
                <a:latin typeface="Andalus" pitchFamily="18" charset="-78"/>
                <a:cs typeface="Andalus" pitchFamily="18" charset="-78"/>
              </a:rPr>
              <a:t>smanjiti</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gubitak</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toplote</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i</a:t>
            </a:r>
            <a:r>
              <a:rPr lang="en-US" sz="1400" dirty="0" smtClean="0">
                <a:latin typeface="Andalus" pitchFamily="18" charset="-78"/>
                <a:cs typeface="Andalus" pitchFamily="18" charset="-78"/>
              </a:rPr>
              <a:t> do 60%. </a:t>
            </a:r>
            <a:r>
              <a:rPr lang="en-US" sz="1400" dirty="0" err="1" smtClean="0">
                <a:latin typeface="Andalus" pitchFamily="18" charset="-78"/>
                <a:cs typeface="Andalus" pitchFamily="18" charset="-78"/>
              </a:rPr>
              <a:t>Veoma</a:t>
            </a:r>
            <a:r>
              <a:rPr lang="en-US" sz="1400" dirty="0" smtClean="0">
                <a:latin typeface="Andalus" pitchFamily="18" charset="-78"/>
                <a:cs typeface="Andalus" pitchFamily="18" charset="-78"/>
              </a:rPr>
              <a:t> je </a:t>
            </a:r>
            <a:r>
              <a:rPr lang="en-US" sz="1400" dirty="0" err="1" smtClean="0">
                <a:latin typeface="Andalus" pitchFamily="18" charset="-78"/>
                <a:cs typeface="Andalus" pitchFamily="18" charset="-78"/>
              </a:rPr>
              <a:t>bitno</a:t>
            </a:r>
            <a:r>
              <a:rPr lang="en-US" sz="1400" dirty="0" smtClean="0">
                <a:latin typeface="Andalus" pitchFamily="18" charset="-78"/>
                <a:cs typeface="Andalus" pitchFamily="18" charset="-78"/>
              </a:rPr>
              <a:t> da </a:t>
            </a:r>
            <a:r>
              <a:rPr lang="en-US" sz="1400" dirty="0" err="1" smtClean="0">
                <a:latin typeface="Andalus" pitchFamily="18" charset="-78"/>
                <a:cs typeface="Andalus" pitchFamily="18" charset="-78"/>
              </a:rPr>
              <a:t>prozorska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krila</a:t>
            </a:r>
            <a:r>
              <a:rPr lang="en-US" sz="1400" dirty="0" smtClean="0">
                <a:latin typeface="Andalus" pitchFamily="18" charset="-78"/>
                <a:cs typeface="Andalus" pitchFamily="18" charset="-78"/>
              </a:rPr>
              <a:t> dobro </a:t>
            </a:r>
            <a:r>
              <a:rPr lang="sr-Latn-ME" sz="1400" dirty="0" smtClean="0">
                <a:latin typeface="Andalus" pitchFamily="18" charset="-78"/>
                <a:cs typeface="Andalus" pitchFamily="18" charset="-78"/>
              </a:rPr>
              <a:t>dihtuju</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kako</a:t>
            </a:r>
            <a:r>
              <a:rPr lang="en-US" sz="1400" dirty="0" smtClean="0">
                <a:latin typeface="Andalus" pitchFamily="18" charset="-78"/>
                <a:cs typeface="Andalus" pitchFamily="18" charset="-78"/>
              </a:rPr>
              <a:t> ne bi </a:t>
            </a:r>
            <a:r>
              <a:rPr lang="en-US" sz="1400" dirty="0" err="1" smtClean="0">
                <a:latin typeface="Andalus" pitchFamily="18" charset="-78"/>
                <a:cs typeface="Andalus" pitchFamily="18" charset="-78"/>
              </a:rPr>
              <a:t>dolazilo</a:t>
            </a:r>
            <a:r>
              <a:rPr lang="en-US" sz="1400" dirty="0" smtClean="0">
                <a:latin typeface="Andalus" pitchFamily="18" charset="-78"/>
                <a:cs typeface="Andalus" pitchFamily="18" charset="-78"/>
              </a:rPr>
              <a:t> do </a:t>
            </a:r>
            <a:r>
              <a:rPr lang="en-US" sz="1400" dirty="0" err="1" smtClean="0">
                <a:latin typeface="Andalus" pitchFamily="18" charset="-78"/>
                <a:cs typeface="Andalus" pitchFamily="18" charset="-78"/>
              </a:rPr>
              <a:t>prodora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vazduha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toplog</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ili</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hladnog</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spolja</a:t>
            </a:r>
            <a:r>
              <a:rPr lang="en-US" sz="1400" dirty="0" smtClean="0">
                <a:latin typeface="Andalus" pitchFamily="18" charset="-78"/>
                <a:cs typeface="Andalus" pitchFamily="18" charset="-78"/>
              </a:rPr>
              <a:t>.</a:t>
            </a:r>
          </a:p>
          <a:p>
            <a:r>
              <a:rPr lang="en-US" sz="1400" dirty="0" err="1" smtClean="0">
                <a:latin typeface="Andalus" pitchFamily="18" charset="-78"/>
                <a:cs typeface="Andalus" pitchFamily="18" charset="-78"/>
              </a:rPr>
              <a:t>Vrata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kao</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i</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prozori</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takodje</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mogu</a:t>
            </a:r>
            <a:r>
              <a:rPr lang="en-US" sz="1400" dirty="0" smtClean="0">
                <a:latin typeface="Andalus" pitchFamily="18" charset="-78"/>
                <a:cs typeface="Andalus" pitchFamily="18" charset="-78"/>
              </a:rPr>
              <a:t> da </a:t>
            </a:r>
            <a:r>
              <a:rPr lang="en-US" sz="1400" dirty="0" err="1" smtClean="0">
                <a:latin typeface="Andalus" pitchFamily="18" charset="-78"/>
                <a:cs typeface="Andalus" pitchFamily="18" charset="-78"/>
              </a:rPr>
              <a:t>prouzrokuju</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gubitak</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toplote</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Ona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moraju</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takodje</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da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dihtuju</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celim</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obimom</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i</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da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su</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napravljena</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od</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dobrog</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termoizolujućeg</a:t>
            </a:r>
            <a:r>
              <a:rPr lang="en-US" sz="1400" dirty="0" smtClean="0">
                <a:latin typeface="Andalus" pitchFamily="18" charset="-78"/>
                <a:cs typeface="Andalus" pitchFamily="18" charset="-78"/>
              </a:rPr>
              <a:t> </a:t>
            </a:r>
            <a:r>
              <a:rPr lang="en-US" sz="1400" dirty="0" err="1" smtClean="0">
                <a:latin typeface="Andalus" pitchFamily="18" charset="-78"/>
                <a:cs typeface="Andalus" pitchFamily="18" charset="-78"/>
              </a:rPr>
              <a:t>materijala</a:t>
            </a:r>
            <a:r>
              <a:rPr lang="en-US" sz="1400" dirty="0" smtClean="0">
                <a:latin typeface="Andalus" pitchFamily="18" charset="-78"/>
                <a:cs typeface="Andalus" pitchFamily="18" charset="-78"/>
              </a:rPr>
              <a:t>.</a:t>
            </a:r>
          </a:p>
          <a:p>
            <a:endParaRPr lang="en-US" sz="1200" dirty="0"/>
          </a:p>
        </p:txBody>
      </p:sp>
      <p:pic>
        <p:nvPicPr>
          <p:cNvPr id="6" name="Picture 5" descr="planeta.jpg"/>
          <p:cNvPicPr>
            <a:picLocks noChangeAspect="1"/>
          </p:cNvPicPr>
          <p:nvPr/>
        </p:nvPicPr>
        <p:blipFill>
          <a:blip r:embed="rId2" cstate="print"/>
          <a:stretch>
            <a:fillRect/>
          </a:stretch>
        </p:blipFill>
        <p:spPr>
          <a:xfrm>
            <a:off x="0" y="0"/>
            <a:ext cx="1676400" cy="998220"/>
          </a:xfrm>
          <a:prstGeom prst="rect">
            <a:avLst/>
          </a:prstGeom>
        </p:spPr>
      </p:pic>
    </p:spTree>
  </p:cSld>
  <p:clrMapOvr>
    <a:masterClrMapping/>
  </p:clrMapOvr>
  <p:transition spd="med">
    <p:pull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95600"/>
            <a:ext cx="8229600" cy="3962400"/>
          </a:xfrm>
        </p:spPr>
        <p:txBody>
          <a:bodyPr>
            <a:normAutofit fontScale="90000"/>
          </a:bodyPr>
          <a:lstStyle/>
          <a:p>
            <a:r>
              <a:rPr lang="en-US" sz="2000" i="1" dirty="0" err="1">
                <a:latin typeface="Adobe Hebrew" pitchFamily="18" charset="-79"/>
                <a:cs typeface="Adobe Hebrew" pitchFamily="18" charset="-79"/>
              </a:rPr>
              <a:t>Živimo</a:t>
            </a:r>
            <a:r>
              <a:rPr lang="en-US" sz="2000" i="1" dirty="0">
                <a:latin typeface="Adobe Hebrew" pitchFamily="18" charset="-79"/>
                <a:cs typeface="Adobe Hebrew" pitchFamily="18" charset="-79"/>
              </a:rPr>
              <a:t> u </a:t>
            </a:r>
            <a:r>
              <a:rPr lang="en-US" sz="2000" i="1" dirty="0" err="1" smtClean="0">
                <a:latin typeface="Adobe Hebrew" pitchFamily="18" charset="-79"/>
                <a:cs typeface="Adobe Hebrew" pitchFamily="18" charset="-79"/>
              </a:rPr>
              <a:t>sv</a:t>
            </a:r>
            <a:r>
              <a:rPr lang="sr-Latn-ME" sz="2000" i="1" dirty="0" smtClean="0">
                <a:latin typeface="Adobe Hebrew" pitchFamily="18" charset="-79"/>
                <a:cs typeface="Adobe Hebrew" pitchFamily="18" charset="-79"/>
              </a:rPr>
              <a:t>ij</a:t>
            </a:r>
            <a:r>
              <a:rPr lang="en-US" sz="2000" i="1" dirty="0" err="1" smtClean="0">
                <a:latin typeface="Adobe Hebrew" pitchFamily="18" charset="-79"/>
                <a:cs typeface="Adobe Hebrew" pitchFamily="18" charset="-79"/>
              </a:rPr>
              <a:t>etu</a:t>
            </a:r>
            <a:r>
              <a:rPr lang="en-US" sz="2000" i="1" dirty="0" smtClean="0">
                <a:latin typeface="Adobe Hebrew" pitchFamily="18" charset="-79"/>
                <a:cs typeface="Adobe Hebrew" pitchFamily="18" charset="-79"/>
              </a:rPr>
              <a:t> </a:t>
            </a:r>
            <a:r>
              <a:rPr lang="en-US" sz="2000" i="1" dirty="0" err="1">
                <a:latin typeface="Adobe Hebrew" pitchFamily="18" charset="-79"/>
                <a:cs typeface="Adobe Hebrew" pitchFamily="18" charset="-79"/>
              </a:rPr>
              <a:t>energije</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Sve</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što</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nas</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okružuje</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zasnovano</a:t>
            </a:r>
            <a:r>
              <a:rPr lang="en-US" sz="2000" i="1" dirty="0">
                <a:latin typeface="Adobe Hebrew" pitchFamily="18" charset="-79"/>
                <a:cs typeface="Adobe Hebrew" pitchFamily="18" charset="-79"/>
              </a:rPr>
              <a:t> je </a:t>
            </a:r>
            <a:r>
              <a:rPr lang="en-US" sz="2000" i="1" dirty="0" err="1">
                <a:latin typeface="Adobe Hebrew" pitchFamily="18" charset="-79"/>
                <a:cs typeface="Adobe Hebrew" pitchFamily="18" charset="-79"/>
              </a:rPr>
              <a:t>na</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korišćenju</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energije</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Energija</a:t>
            </a:r>
            <a:r>
              <a:rPr lang="en-US" sz="2000" i="1" dirty="0">
                <a:latin typeface="Adobe Hebrew" pitchFamily="18" charset="-79"/>
                <a:cs typeface="Adobe Hebrew" pitchFamily="18" charset="-79"/>
              </a:rPr>
              <a:t> je </a:t>
            </a:r>
            <a:r>
              <a:rPr lang="en-US" sz="2000" i="1" dirty="0" err="1">
                <a:latin typeface="Adobe Hebrew" pitchFamily="18" charset="-79"/>
                <a:cs typeface="Adobe Hebrew" pitchFamily="18" charset="-79"/>
              </a:rPr>
              <a:t>potrebna</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svim</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živim</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bićima</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Nama</a:t>
            </a:r>
            <a:r>
              <a:rPr lang="en-US" sz="2000" i="1" dirty="0">
                <a:latin typeface="Adobe Hebrew" pitchFamily="18" charset="-79"/>
                <a:cs typeface="Adobe Hebrew" pitchFamily="18" charset="-79"/>
              </a:rPr>
              <a:t> je </a:t>
            </a:r>
            <a:r>
              <a:rPr lang="en-US" sz="2000" i="1" dirty="0" err="1">
                <a:latin typeface="Adobe Hebrew" pitchFamily="18" charset="-79"/>
                <a:cs typeface="Adobe Hebrew" pitchFamily="18" charset="-79"/>
              </a:rPr>
              <a:t>potrebna</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da</a:t>
            </a:r>
            <a:r>
              <a:rPr lang="en-US" sz="2000" i="1" dirty="0">
                <a:latin typeface="Adobe Hebrew" pitchFamily="18" charset="-79"/>
                <a:cs typeface="Adobe Hebrew" pitchFamily="18" charset="-79"/>
              </a:rPr>
              <a:t> bi </a:t>
            </a:r>
            <a:r>
              <a:rPr lang="en-US" sz="2000" i="1" dirty="0" err="1">
                <a:latin typeface="Adobe Hebrew" pitchFamily="18" charset="-79"/>
                <a:cs typeface="Adobe Hebrew" pitchFamily="18" charset="-79"/>
              </a:rPr>
              <a:t>smo</a:t>
            </a:r>
            <a:r>
              <a:rPr lang="en-US" sz="2000" i="1" dirty="0">
                <a:latin typeface="Adobe Hebrew" pitchFamily="18" charset="-79"/>
                <a:cs typeface="Adobe Hebrew" pitchFamily="18" charset="-79"/>
              </a:rPr>
              <a:t> se </a:t>
            </a:r>
            <a:r>
              <a:rPr lang="en-US" sz="2000" i="1" dirty="0" err="1">
                <a:latin typeface="Adobe Hebrew" pitchFamily="18" charset="-79"/>
                <a:cs typeface="Adobe Hebrew" pitchFamily="18" charset="-79"/>
              </a:rPr>
              <a:t>mogli</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kretati</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Energiju</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dobijamo</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od</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hrane</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koju</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uzimamo</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Biljke</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dobijaju</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energiju</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od</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Sunčeve</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svetlosti</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životinje</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jedu</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biljke</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ili</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druge</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životinje</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Mašine</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dobijaju</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energiju</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sagorevanjem</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goriva</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nafte</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uglja</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gasa</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i</a:t>
            </a:r>
            <a:r>
              <a:rPr lang="en-US" sz="2000" i="1" dirty="0">
                <a:latin typeface="Adobe Hebrew" pitchFamily="18" charset="-79"/>
                <a:cs typeface="Adobe Hebrew" pitchFamily="18" charset="-79"/>
              </a:rPr>
              <a:t> dr.).</a:t>
            </a:r>
            <a:r>
              <a:rPr lang="en-US" sz="2000" i="1" dirty="0" smtClean="0">
                <a:latin typeface="Adobe Hebrew" pitchFamily="18" charset="-79"/>
                <a:cs typeface="Adobe Hebrew" pitchFamily="18" charset="-79"/>
              </a:rPr>
              <a:t/>
            </a:r>
            <a:br>
              <a:rPr lang="en-US" sz="2000" i="1" dirty="0" smtClean="0">
                <a:latin typeface="Adobe Hebrew" pitchFamily="18" charset="-79"/>
                <a:cs typeface="Adobe Hebrew" pitchFamily="18" charset="-79"/>
              </a:rPr>
            </a:br>
            <a:r>
              <a:rPr lang="en-US" sz="2000" i="1" dirty="0">
                <a:latin typeface="Adobe Hebrew" pitchFamily="18" charset="-79"/>
                <a:cs typeface="Adobe Hebrew" pitchFamily="18" charset="-79"/>
              </a:rPr>
              <a:t>Na </a:t>
            </a:r>
            <a:r>
              <a:rPr lang="en-US" sz="2000" i="1" dirty="0" err="1">
                <a:latin typeface="Adobe Hebrew" pitchFamily="18" charset="-79"/>
                <a:cs typeface="Adobe Hebrew" pitchFamily="18" charset="-79"/>
              </a:rPr>
              <a:t>planeti</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Zemlji</a:t>
            </a:r>
            <a:r>
              <a:rPr lang="en-US" sz="2000" i="1" dirty="0">
                <a:latin typeface="Adobe Hebrew" pitchFamily="18" charset="-79"/>
                <a:cs typeface="Adobe Hebrew" pitchFamily="18" charset="-79"/>
              </a:rPr>
              <a:t> je </a:t>
            </a:r>
            <a:r>
              <a:rPr lang="en-US" sz="2000" i="1" dirty="0" err="1">
                <a:latin typeface="Adobe Hebrew" pitchFamily="18" charset="-79"/>
                <a:cs typeface="Adobe Hebrew" pitchFamily="18" charset="-79"/>
              </a:rPr>
              <a:t>sve</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manje</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iskoristive</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energije</a:t>
            </a:r>
            <a:r>
              <a:rPr lang="en-US" sz="2000" i="1" dirty="0" smtClean="0">
                <a:latin typeface="Adobe Hebrew" pitchFamily="18" charset="-79"/>
                <a:cs typeface="Adobe Hebrew" pitchFamily="18" charset="-79"/>
              </a:rPr>
              <a:t>.</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Ljudi</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su</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hiljadama</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godina</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koristili</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energiju</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sopstvenih</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mišića</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Kasnije</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su</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počeli</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pripitomljavati</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životinje</a:t>
            </a:r>
            <a:r>
              <a:rPr lang="en-US" sz="2000" i="1" dirty="0">
                <a:latin typeface="Adobe Hebrew" pitchFamily="18" charset="-79"/>
                <a:cs typeface="Adobe Hebrew" pitchFamily="18" charset="-79"/>
              </a:rPr>
              <a:t> s </a:t>
            </a:r>
            <a:r>
              <a:rPr lang="en-US" sz="2000" i="1" dirty="0" err="1">
                <a:latin typeface="Adobe Hebrew" pitchFamily="18" charset="-79"/>
                <a:cs typeface="Adobe Hebrew" pitchFamily="18" charset="-79"/>
              </a:rPr>
              <a:t>kojima</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su</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obavljali</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razne</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poslove</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vuču</a:t>
            </a:r>
            <a:r>
              <a:rPr lang="en-US" sz="2000" i="1" dirty="0">
                <a:latin typeface="Adobe Hebrew" pitchFamily="18" charset="-79"/>
                <a:cs typeface="Adobe Hebrew" pitchFamily="18" charset="-79"/>
              </a:rPr>
              <a:t> kola, </a:t>
            </a:r>
            <a:r>
              <a:rPr lang="en-US" sz="2000" i="1" dirty="0" err="1">
                <a:latin typeface="Adobe Hebrew" pitchFamily="18" charset="-79"/>
                <a:cs typeface="Adobe Hebrew" pitchFamily="18" charset="-79"/>
              </a:rPr>
              <a:t>pluga</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dizanje</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tereta</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pokretanje</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primitivnih</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mašina</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i</a:t>
            </a:r>
            <a:r>
              <a:rPr lang="en-US" sz="2000" i="1" dirty="0">
                <a:latin typeface="Adobe Hebrew" pitchFamily="18" charset="-79"/>
                <a:cs typeface="Adobe Hebrew" pitchFamily="18" charset="-79"/>
              </a:rPr>
              <a:t> dr. </a:t>
            </a:r>
            <a:r>
              <a:rPr lang="en-US" sz="2000" i="1" dirty="0" err="1">
                <a:latin typeface="Adobe Hebrew" pitchFamily="18" charset="-79"/>
                <a:cs typeface="Adobe Hebrew" pitchFamily="18" charset="-79"/>
              </a:rPr>
              <a:t>Tek</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posle</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mnogo</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vremena</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čovek</a:t>
            </a:r>
            <a:r>
              <a:rPr lang="en-US" sz="2000" i="1" dirty="0">
                <a:latin typeface="Adobe Hebrew" pitchFamily="18" charset="-79"/>
                <a:cs typeface="Adobe Hebrew" pitchFamily="18" charset="-79"/>
              </a:rPr>
              <a:t> je </a:t>
            </a:r>
            <a:r>
              <a:rPr lang="en-US" sz="2000" i="1" dirty="0" err="1">
                <a:latin typeface="Adobe Hebrew" pitchFamily="18" charset="-79"/>
                <a:cs typeface="Adobe Hebrew" pitchFamily="18" charset="-79"/>
              </a:rPr>
              <a:t>otkrio</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i</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druge</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oblike</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energije</a:t>
            </a:r>
            <a:r>
              <a:rPr lang="en-US" sz="2000" i="1" dirty="0">
                <a:latin typeface="Adobe Hebrew" pitchFamily="18" charset="-79"/>
                <a:cs typeface="Adobe Hebrew" pitchFamily="18" charset="-79"/>
              </a:rPr>
              <a:t>. U </a:t>
            </a:r>
            <a:r>
              <a:rPr lang="en-US" sz="2000" i="1" dirty="0" err="1">
                <a:latin typeface="Adobe Hebrew" pitchFamily="18" charset="-79"/>
                <a:cs typeface="Adobe Hebrew" pitchFamily="18" charset="-79"/>
              </a:rPr>
              <a:t>prirodi</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postoji</a:t>
            </a:r>
            <a:r>
              <a:rPr lang="en-US" sz="2000" i="1" dirty="0">
                <a:latin typeface="Adobe Hebrew" pitchFamily="18" charset="-79"/>
                <a:cs typeface="Adobe Hebrew" pitchFamily="18" charset="-79"/>
              </a:rPr>
              <a:t> </a:t>
            </a:r>
            <a:r>
              <a:rPr lang="en-US" sz="2000" i="1" dirty="0" err="1" smtClean="0">
                <a:latin typeface="Adobe Hebrew" pitchFamily="18" charset="-79"/>
                <a:cs typeface="Adobe Hebrew" pitchFamily="18" charset="-79"/>
              </a:rPr>
              <a:t>više</a:t>
            </a:r>
            <a:r>
              <a:rPr lang="en-US" sz="2000" i="1" dirty="0" smtClean="0">
                <a:latin typeface="Adobe Hebrew" pitchFamily="18" charset="-79"/>
                <a:cs typeface="Adobe Hebrew" pitchFamily="18" charset="-79"/>
              </a:rPr>
              <a:t> </a:t>
            </a:r>
            <a:r>
              <a:rPr lang="en-US" sz="2000" i="1" dirty="0" err="1">
                <a:latin typeface="Adobe Hebrew" pitchFamily="18" charset="-79"/>
                <a:cs typeface="Adobe Hebrew" pitchFamily="18" charset="-79"/>
              </a:rPr>
              <a:t>oblika</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energije</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hemijska</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toplotna</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mehanička</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svetlosna</a:t>
            </a:r>
            <a:r>
              <a:rPr lang="en-US" sz="2000" i="1" dirty="0">
                <a:latin typeface="Adobe Hebrew" pitchFamily="18" charset="-79"/>
                <a:cs typeface="Adobe Hebrew" pitchFamily="18" charset="-79"/>
              </a:rPr>
              <a:t>, </a:t>
            </a:r>
            <a:r>
              <a:rPr lang="en-US" sz="2000" i="1" dirty="0" err="1">
                <a:latin typeface="Adobe Hebrew" pitchFamily="18" charset="-79"/>
                <a:cs typeface="Adobe Hebrew" pitchFamily="18" charset="-79"/>
              </a:rPr>
              <a:t>električna</a:t>
            </a:r>
            <a:r>
              <a:rPr lang="en-US" sz="2000" i="1" dirty="0">
                <a:latin typeface="Adobe Hebrew" pitchFamily="18" charset="-79"/>
                <a:cs typeface="Adobe Hebrew" pitchFamily="18" charset="-79"/>
              </a:rPr>
              <a:t>, </a:t>
            </a:r>
            <a:r>
              <a:rPr lang="en-US" sz="2000" i="1" dirty="0" err="1" smtClean="0">
                <a:latin typeface="Adobe Hebrew" pitchFamily="18" charset="-79"/>
                <a:cs typeface="Adobe Hebrew" pitchFamily="18" charset="-79"/>
              </a:rPr>
              <a:t>nuklearna</a:t>
            </a:r>
            <a:r>
              <a:rPr lang="sr-Latn-ME" sz="2000" i="1" dirty="0">
                <a:latin typeface="Adobe Hebrew" pitchFamily="18" charset="-79"/>
                <a:cs typeface="Adobe Hebrew" pitchFamily="18" charset="-79"/>
              </a:rPr>
              <a:t>.</a:t>
            </a:r>
            <a:r>
              <a:rPr lang="en-US" sz="2000" i="1" dirty="0">
                <a:latin typeface="Adobe Hebrew" pitchFamily="18" charset="-79"/>
                <a:cs typeface="Adobe Hebrew" pitchFamily="18" charset="-79"/>
              </a:rPr>
              <a:t/>
            </a:r>
            <a:br>
              <a:rPr lang="en-US" sz="2000" i="1" dirty="0">
                <a:latin typeface="Adobe Hebrew" pitchFamily="18" charset="-79"/>
                <a:cs typeface="Adobe Hebrew" pitchFamily="18" charset="-79"/>
              </a:rPr>
            </a:br>
            <a:r>
              <a:rPr lang="en-US" sz="2000" dirty="0" smtClean="0"/>
              <a:t/>
            </a:r>
            <a:br>
              <a:rPr lang="en-US" sz="2000" dirty="0" smtClean="0"/>
            </a:br>
            <a:endParaRPr lang="en-US" sz="2000" dirty="0"/>
          </a:p>
        </p:txBody>
      </p:sp>
      <p:pic>
        <p:nvPicPr>
          <p:cNvPr id="4" name="Content Placeholder 3" descr="sija.jpg"/>
          <p:cNvPicPr>
            <a:picLocks noGrp="1" noChangeAspect="1"/>
          </p:cNvPicPr>
          <p:nvPr>
            <p:ph idx="1"/>
          </p:nvPr>
        </p:nvPicPr>
        <p:blipFill>
          <a:blip r:embed="rId2" cstate="print"/>
          <a:stretch>
            <a:fillRect/>
          </a:stretch>
        </p:blipFill>
        <p:spPr>
          <a:xfrm>
            <a:off x="914400" y="0"/>
            <a:ext cx="7315200" cy="2895600"/>
          </a:xfrm>
        </p:spPr>
      </p:pic>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b="1" i="1" dirty="0" smtClean="0">
                <a:effectLst>
                  <a:outerShdw blurRad="38100" dist="38100" dir="2700000" algn="tl">
                    <a:srgbClr val="000000">
                      <a:alpha val="43137"/>
                    </a:srgbClr>
                  </a:outerShdw>
                </a:effectLst>
              </a:rPr>
              <a:t>ENERGIJA VJETRA</a:t>
            </a:r>
            <a:endParaRPr lang="en-US" b="1" i="1" dirty="0">
              <a:effectLst>
                <a:outerShdw blurRad="38100" dist="38100" dir="2700000" algn="tl">
                  <a:srgbClr val="000000">
                    <a:alpha val="43137"/>
                  </a:srgbClr>
                </a:outerShdw>
              </a:effectLst>
            </a:endParaRPr>
          </a:p>
        </p:txBody>
      </p:sp>
      <p:pic>
        <p:nvPicPr>
          <p:cNvPr id="6" name="Picture 5" descr="fiiizika.jpg"/>
          <p:cNvPicPr>
            <a:picLocks noChangeAspect="1"/>
          </p:cNvPicPr>
          <p:nvPr/>
        </p:nvPicPr>
        <p:blipFill>
          <a:blip r:embed="rId2" cstate="print"/>
          <a:stretch>
            <a:fillRect/>
          </a:stretch>
        </p:blipFill>
        <p:spPr>
          <a:xfrm>
            <a:off x="3424517" y="4724400"/>
            <a:ext cx="5697071" cy="2286000"/>
          </a:xfrm>
          <a:prstGeom prst="rect">
            <a:avLst/>
          </a:prstGeom>
        </p:spPr>
      </p:pic>
      <p:sp>
        <p:nvSpPr>
          <p:cNvPr id="3" name="Content Placeholder 2"/>
          <p:cNvSpPr>
            <a:spLocks noGrp="1"/>
          </p:cNvSpPr>
          <p:nvPr>
            <p:ph idx="1"/>
          </p:nvPr>
        </p:nvSpPr>
        <p:spPr/>
        <p:txBody>
          <a:bodyPr/>
          <a:lstStyle/>
          <a:p>
            <a:r>
              <a:rPr lang="sr-Latn-ME" dirty="0" smtClean="0"/>
              <a:t>Energiju vjetra čovjek koristi šod davnina za pokretanje vjetrenjača i jedrenjaka. </a:t>
            </a:r>
            <a:r>
              <a:rPr lang="en-US" dirty="0" smtClean="0"/>
              <a:t>V</a:t>
            </a:r>
            <a:r>
              <a:rPr lang="sr-Latn-ME" dirty="0" smtClean="0"/>
              <a:t>jetrenjče su se nekada koristile samo za mljevenje žita. </a:t>
            </a:r>
            <a:r>
              <a:rPr lang="en-US" dirty="0" smtClean="0"/>
              <a:t>A</a:t>
            </a:r>
            <a:r>
              <a:rPr lang="sr-Latn-ME" dirty="0" smtClean="0"/>
              <a:t> danas zahvaljujući njima dobija se električna energija. </a:t>
            </a:r>
            <a:r>
              <a:rPr lang="en-US" dirty="0" smtClean="0"/>
              <a:t>U</a:t>
            </a:r>
            <a:r>
              <a:rPr lang="sr-Latn-ME" dirty="0" smtClean="0"/>
              <a:t> tu svrhu čovjek je izumio specijalne vjetrenjače koje postavlja pojedinačno ili kao farme vjetrova.</a:t>
            </a:r>
            <a:endParaRPr lang="en-US" dirty="0"/>
          </a:p>
        </p:txBody>
      </p:sp>
    </p:spTree>
  </p:cSld>
  <p:clrMapOvr>
    <a:masterClrMapping/>
  </p:clrMapOvr>
  <p:transition spd="med">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4724400" cy="6430962"/>
          </a:xfrm>
        </p:spPr>
        <p:txBody>
          <a:bodyPr>
            <a:normAutofit/>
          </a:bodyPr>
          <a:lstStyle/>
          <a:p>
            <a:r>
              <a:rPr lang="sr-Latn-ME" sz="2400" b="1" i="1" dirty="0" smtClean="0">
                <a:effectLst>
                  <a:outerShdw blurRad="38100" dist="38100" dir="2700000" algn="tl">
                    <a:srgbClr val="000000">
                      <a:alpha val="43137"/>
                    </a:srgbClr>
                  </a:outerShdw>
                </a:effectLst>
              </a:rPr>
              <a:t>POJAM ENERGETSKA</a:t>
            </a:r>
            <a:r>
              <a:rPr lang="ru-RU" sz="2400" b="1" i="1" dirty="0" smtClean="0">
                <a:effectLst>
                  <a:outerShdw blurRad="38100" dist="38100" dir="2700000" algn="tl">
                    <a:srgbClr val="000000">
                      <a:alpha val="43137"/>
                    </a:srgbClr>
                  </a:outerShdw>
                </a:effectLst>
              </a:rPr>
              <a:t> </a:t>
            </a:r>
            <a:r>
              <a:rPr lang="sr-Latn-ME" sz="2400" b="1" i="1" dirty="0" smtClean="0">
                <a:effectLst>
                  <a:outerShdw blurRad="38100" dist="38100" dir="2700000" algn="tl">
                    <a:srgbClr val="000000">
                      <a:alpha val="43137"/>
                    </a:srgbClr>
                  </a:outerShdw>
                </a:effectLst>
              </a:rPr>
              <a:t>EFIKASNOT</a:t>
            </a:r>
            <a:r>
              <a:rPr lang="ru-RU" sz="2400" dirty="0"/>
              <a:t> </a:t>
            </a:r>
            <a:r>
              <a:rPr lang="sr-Latn-ME" sz="2400" dirty="0" smtClean="0"/>
              <a:t>se najčešće susreće u dva moguća značenja,</a:t>
            </a:r>
            <a:r>
              <a:rPr lang="ru-RU" sz="2400" dirty="0" smtClean="0"/>
              <a:t> </a:t>
            </a:r>
            <a:r>
              <a:rPr lang="sr-Latn-ME" sz="2400" dirty="0" smtClean="0"/>
              <a:t>od kojih se jedno odnosi na </a:t>
            </a:r>
            <a:r>
              <a:rPr lang="sr-Latn-ME" sz="2400" u="sng" dirty="0" smtClean="0">
                <a:solidFill>
                  <a:schemeClr val="accent1">
                    <a:lumMod val="75000"/>
                  </a:schemeClr>
                </a:solidFill>
              </a:rPr>
              <a:t>uređaje</a:t>
            </a:r>
            <a:r>
              <a:rPr lang="sr-Latn-ME" sz="2400" dirty="0" smtClean="0"/>
              <a:t>, a drugo na mjere i ponašanja.</a:t>
            </a:r>
            <a:r>
              <a:rPr lang="ru-RU" sz="2400" dirty="0" smtClean="0"/>
              <a:t> </a:t>
            </a:r>
            <a:r>
              <a:rPr lang="sr-Latn-ME" sz="2400" dirty="0" smtClean="0"/>
              <a:t>Pod energetskim efikasnim uređajima smatra se onaj koji ima veliki stepen korisnog dejstva, tj. Male gubitke prilikom transformacije jednog vida </a:t>
            </a:r>
            <a:r>
              <a:rPr lang="sr-Latn-ME" sz="2400" u="sng" dirty="0" smtClean="0">
                <a:solidFill>
                  <a:schemeClr val="accent1">
                    <a:lumMod val="75000"/>
                  </a:schemeClr>
                </a:solidFill>
              </a:rPr>
              <a:t>energije</a:t>
            </a:r>
            <a:r>
              <a:rPr lang="sr-Latn-ME" sz="2400" dirty="0" smtClean="0"/>
              <a:t> u drugi.</a:t>
            </a:r>
            <a:r>
              <a:rPr lang="ru-RU" sz="2400" dirty="0" smtClean="0"/>
              <a:t> </a:t>
            </a:r>
            <a:r>
              <a:rPr lang="sr-Latn-ME" sz="2400" dirty="0" smtClean="0"/>
              <a:t>Na primjer, „obična“</a:t>
            </a:r>
            <a:r>
              <a:rPr lang="sr-Latn-ME" sz="2400" u="sng" dirty="0" smtClean="0">
                <a:solidFill>
                  <a:schemeClr val="accent1">
                    <a:lumMod val="75000"/>
                  </a:schemeClr>
                </a:solidFill>
              </a:rPr>
              <a:t>sijalica</a:t>
            </a:r>
            <a:r>
              <a:rPr lang="sr-Latn-ME" sz="2400" dirty="0" smtClean="0"/>
              <a:t> veliki dio električne energije pretvara u toplotnu energiju, a samo mali u korisnu svjetlosnu energiju, i u tom smislu ona(sijalica) predstavlja energetski neefikasan uređaj.</a:t>
            </a:r>
            <a:endParaRPr lang="en-US" sz="2400" dirty="0"/>
          </a:p>
        </p:txBody>
      </p:sp>
      <p:pic>
        <p:nvPicPr>
          <p:cNvPr id="4" name="Content Placeholder 3" descr="asdfgh.jpg"/>
          <p:cNvPicPr>
            <a:picLocks noGrp="1" noChangeAspect="1"/>
          </p:cNvPicPr>
          <p:nvPr>
            <p:ph idx="1"/>
          </p:nvPr>
        </p:nvPicPr>
        <p:blipFill>
          <a:blip r:embed="rId2" cstate="print"/>
          <a:stretch>
            <a:fillRect/>
          </a:stretch>
        </p:blipFill>
        <p:spPr>
          <a:xfrm>
            <a:off x="4724401" y="762000"/>
            <a:ext cx="4419600" cy="5516563"/>
          </a:xfrm>
        </p:spPr>
      </p:pic>
    </p:spTree>
  </p:cSld>
  <p:clrMapOvr>
    <a:masterClrMapping/>
  </p:clrMapOvr>
  <p:transition spd="med">
    <p:blinds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TotalTime>
  <Words>443</Words>
  <Application>Microsoft Office PowerPoint</Application>
  <PresentationFormat>On-screen Show (4:3)</PresentationFormat>
  <Paragraphs>30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Energetska efikasnost</vt:lpstr>
      <vt:lpstr>ŠTA JE ENERGIJA?</vt:lpstr>
      <vt:lpstr>KORISNI SAVJETI ZA USTEDU ENERGIJE   </vt:lpstr>
      <vt:lpstr>PowerPoint Presentation</vt:lpstr>
      <vt:lpstr>PowerPoint Presentation</vt:lpstr>
      <vt:lpstr>                                                                     Štednja toplotne energije  </vt:lpstr>
      <vt:lpstr>Živimo u svijetu energije. Sve što nas okružuje zasnovano je na korišćenju energije. Energija je potrebna svim živim bićima. Nama je potrebna da bi smo se mogli kretati. Energiju dobijamo od hrane koju uzimamo. Biljke dobijaju energiju od Sunčeve svetlosti, životinje jedu biljke ili druge životinje. Mašine dobijaju energiju sagorevanjem goriva (nafte, uglja, gasa i dr.). Na planeti Zemlji je sve manje iskoristive energije. Ljudi su hiljadama godina koristili energiju sopstvenih mišića. Kasnije su počeli pripitomljavati životinje s kojima su obavljali razne poslove: vuču kola, pluga, dizanje tereta, pokretanje primitivnih mašina i dr. Tek posle mnogo vremena čovek je otkrio i druge oblike energije. U prirodi postoji više oblika energije: hemijska, toplotna, mehanička, svetlosna, električna, nuklearna.  </vt:lpstr>
      <vt:lpstr>ENERGIJA VJETRA</vt:lpstr>
      <vt:lpstr>POJAM ENERGETSKA EFIKASNOT se najčešće susreće u dva moguća značenja, od kojih se jedno odnosi na uređaje, a drugo na mjere i ponašanja. Pod energetskim efikasnim uređajima smatra se onaj koji ima veliki stepen korisnog dejstva, tj. Male gubitke prilikom transformacije jednog vida energije u drugi. Na primjer, „obična“sijalica veliki dio električne energije pretvara u toplotnu energiju, a samo mali u korisnu svjetlosnu energiju, i u tom smislu ona(sijalica) predstavlja energetski neefikasan uređaj.</vt:lpstr>
      <vt:lpstr>PowerPoint Presentation</vt:lpstr>
      <vt:lpstr>RADILE Sara Stanišić Helena Bulatovicć   Jana Radunović Katarina Ćeranić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Energetska efikasnost</dc:title>
  <dc:creator>User</dc:creator>
  <cp:lastModifiedBy>Senad Sasovic</cp:lastModifiedBy>
  <cp:revision>6</cp:revision>
  <dcterms:created xsi:type="dcterms:W3CDTF">2006-08-16T00:00:00Z</dcterms:created>
  <dcterms:modified xsi:type="dcterms:W3CDTF">2018-03-21T21:12:24Z</dcterms:modified>
</cp:coreProperties>
</file>