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265" r:id="rId6"/>
    <p:sldId id="271" r:id="rId7"/>
    <p:sldId id="272" r:id="rId8"/>
    <p:sldId id="276" r:id="rId9"/>
    <p:sldId id="274" r:id="rId10"/>
    <p:sldId id="277"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6C166F-84E8-4A1D-AD34-46B789F1C28C}">
          <p14:sldIdLst>
            <p14:sldId id="256"/>
            <p14:sldId id="265"/>
            <p14:sldId id="271"/>
            <p14:sldId id="272"/>
            <p14:sldId id="276"/>
            <p14:sldId id="274"/>
            <p14:sldId id="277"/>
            <p14:sldId id="279"/>
          </p14:sldIdLst>
        </p14:section>
      </p14:sectionLst>
    </p:ex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p:cViewPr>
        <p:scale>
          <a:sx n="44" d="100"/>
          <a:sy n="44" d="100"/>
        </p:scale>
        <p:origin x="-1614" y="-744"/>
      </p:cViewPr>
      <p:guideLst>
        <p:guide orient="horz" pos="2160"/>
        <p:guide pos="384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21.03.2018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21.03.2018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21.03.2018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21.03.2018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21.03.2018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21.03.2018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21.03.2018</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21.03.2018</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CC0096-1860-4642-9CD2-0079EA5E7CD1}" type="datetimeFigureOut">
              <a:rPr lang="en-US" smtClean="0"/>
              <a:t>21.03.2018</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21.03.2018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a:t>Click to edit Master title style</a:t>
            </a:r>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descr="An empty placeholder to add an image. Click on the placeholder and select the image that you wish to add."/>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21.03.2018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1100">
                <a:solidFill>
                  <a:schemeClr val="tx1">
                    <a:lumMod val="85000"/>
                  </a:schemeClr>
                </a:solidFill>
              </a:defRPr>
            </a:lvl1pPr>
          </a:lstStyle>
          <a:p>
            <a:endParaRPr lang="en-US" dirty="0"/>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37CC0096-1860-4642-9CD2-0079EA5E7CD1}" type="datetimeFigureOut">
              <a:rPr lang="en-US" smtClean="0"/>
              <a:pPr/>
              <a:t>21.03.2018</a:t>
            </a:fld>
            <a:endParaRPr lang="en-US"/>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ME" sz="9600" dirty="0"/>
              <a:t>Energija</a:t>
            </a:r>
            <a:endParaRPr sz="9600" dirty="0"/>
          </a:p>
        </p:txBody>
      </p:sp>
    </p:spTree>
    <p:extLst>
      <p:ext uri="{BB962C8B-B14F-4D97-AF65-F5344CB8AC3E}">
        <p14:creationId xmlns:p14="http://schemas.microsoft.com/office/powerpoint/2010/main" val="24245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520E561-F692-4EFD-B4FC-5F25FB473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Content Placeholder 13"/>
          <p:cNvSpPr>
            <a:spLocks noGrp="1"/>
          </p:cNvSpPr>
          <p:nvPr>
            <p:ph idx="1"/>
          </p:nvPr>
        </p:nvSpPr>
        <p:spPr>
          <a:xfrm>
            <a:off x="-744760" y="0"/>
            <a:ext cx="13800856" cy="6984776"/>
          </a:xfrm>
        </p:spPr>
        <p:txBody>
          <a:bodyPr>
            <a:noAutofit/>
          </a:bodyPr>
          <a:lstStyle/>
          <a:p>
            <a:pPr marL="0" indent="0" algn="ctr">
              <a:buNone/>
            </a:pPr>
            <a:endParaRPr lang="sr-Latn-ME" sz="9600" dirty="0"/>
          </a:p>
          <a:p>
            <a:pPr algn="ctr"/>
            <a:r>
              <a:rPr lang="sr-Latn-ME" sz="9600" dirty="0">
                <a:solidFill>
                  <a:schemeClr val="bg1"/>
                </a:solidFill>
              </a:rPr>
              <a:t>Uopšteno o energiji</a:t>
            </a:r>
            <a:endParaRPr sz="9600" dirty="0">
              <a:solidFill>
                <a:schemeClr val="bg1"/>
              </a:solidFill>
            </a:endParaRPr>
          </a:p>
          <a:p>
            <a:pPr algn="ctr"/>
            <a:r>
              <a:rPr lang="sr-Latn-ME" sz="9600" dirty="0">
                <a:solidFill>
                  <a:schemeClr val="bg1"/>
                </a:solidFill>
              </a:rPr>
              <a:t>Efikasnost energije</a:t>
            </a:r>
            <a:endParaRPr sz="9600" dirty="0">
              <a:solidFill>
                <a:schemeClr val="bg1"/>
              </a:solidFill>
            </a:endParaRPr>
          </a:p>
        </p:txBody>
      </p:sp>
    </p:spTree>
    <p:extLst>
      <p:ext uri="{BB962C8B-B14F-4D97-AF65-F5344CB8AC3E}">
        <p14:creationId xmlns:p14="http://schemas.microsoft.com/office/powerpoint/2010/main" val="304282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9948D0A-D694-4490-A8E2-141AB48BA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57392"/>
          </a:xfrm>
          <a:prstGeom prst="rect">
            <a:avLst/>
          </a:prstGeom>
        </p:spPr>
      </p:pic>
      <p:sp>
        <p:nvSpPr>
          <p:cNvPr id="2" name="Title 1"/>
          <p:cNvSpPr>
            <a:spLocks noGrp="1"/>
          </p:cNvSpPr>
          <p:nvPr>
            <p:ph type="title"/>
          </p:nvPr>
        </p:nvSpPr>
        <p:spPr/>
        <p:txBody>
          <a:bodyPr>
            <a:normAutofit/>
          </a:bodyPr>
          <a:lstStyle/>
          <a:p>
            <a:r>
              <a:rPr lang="sr-Latn-ME" sz="6000" dirty="0"/>
              <a:t>Energija</a:t>
            </a:r>
            <a:endParaRPr sz="6000" dirty="0"/>
          </a:p>
        </p:txBody>
      </p:sp>
      <p:sp>
        <p:nvSpPr>
          <p:cNvPr id="3" name="Text Placeholder 2"/>
          <p:cNvSpPr>
            <a:spLocks noGrp="1"/>
          </p:cNvSpPr>
          <p:nvPr>
            <p:ph type="body" idx="1"/>
          </p:nvPr>
        </p:nvSpPr>
        <p:spPr/>
        <p:txBody>
          <a:bodyPr>
            <a:normAutofit/>
          </a:bodyPr>
          <a:lstStyle/>
          <a:p>
            <a:r>
              <a:rPr lang="sr-Latn-ME" sz="4000" dirty="0"/>
              <a:t>Šta je energija?</a:t>
            </a:r>
            <a:endParaRPr sz="4000" dirty="0"/>
          </a:p>
        </p:txBody>
      </p:sp>
      <p:sp>
        <p:nvSpPr>
          <p:cNvPr id="4" name="Content Placeholder 3"/>
          <p:cNvSpPr>
            <a:spLocks noGrp="1"/>
          </p:cNvSpPr>
          <p:nvPr>
            <p:ph sz="half" idx="2"/>
          </p:nvPr>
        </p:nvSpPr>
        <p:spPr>
          <a:xfrm>
            <a:off x="1527048" y="2514600"/>
            <a:ext cx="10113568" cy="3650704"/>
          </a:xfrm>
        </p:spPr>
        <p:txBody>
          <a:bodyPr/>
          <a:lstStyle/>
          <a:p>
            <a:r>
              <a:rPr lang="sr-Latn-ME" sz="2400" dirty="0">
                <a:solidFill>
                  <a:schemeClr val="tx1"/>
                </a:solidFill>
              </a:rPr>
              <a:t>Hiljadama godina ljudi su  koristili energiju sopstvenih mišića. Onda su počeli da pripitomljavaju životinje. One su umesto ljudi obavljale teške poslove, vukle kola, podizale teret, pokretale primitivne mašine i ostalo. Nakon mnogo vremena čovek je otkrio i druge oblike energije. U prirodi postoji više oblika energije hemijska, toplotna, mehanička, svetlosna, električna, nuklearna.</a:t>
            </a:r>
          </a:p>
          <a:p>
            <a:r>
              <a:rPr lang="sr-Latn-ME" sz="2400" dirty="0">
                <a:solidFill>
                  <a:schemeClr val="tx1"/>
                </a:solidFill>
              </a:rPr>
              <a:t>Energija je sve. Ona se nalazi svuda. Jedna je od istinskih kontanosti univerzuma, jer od kad postoji univerzum postoji i energija. Iako se pojavljuje u različitim oblicima, suština je da je energija sposobnost da se neki posao obavi.</a:t>
            </a:r>
          </a:p>
          <a:p>
            <a:endParaRPr dirty="0"/>
          </a:p>
        </p:txBody>
      </p:sp>
    </p:spTree>
    <p:extLst>
      <p:ext uri="{BB962C8B-B14F-4D97-AF65-F5344CB8AC3E}">
        <p14:creationId xmlns:p14="http://schemas.microsoft.com/office/powerpoint/2010/main" val="147584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7C5168-94DA-4E7E-96DE-02E82B4BF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279576" y="277611"/>
            <a:ext cx="9144000" cy="1143000"/>
          </a:xfrm>
        </p:spPr>
        <p:txBody>
          <a:bodyPr>
            <a:normAutofit/>
          </a:bodyPr>
          <a:lstStyle/>
          <a:p>
            <a:r>
              <a:rPr lang="sr-Latn-ME" sz="6000" dirty="0"/>
              <a:t>Formula za Energiju</a:t>
            </a:r>
            <a:endParaRPr sz="6000" dirty="0"/>
          </a:p>
        </p:txBody>
      </p:sp>
      <p:sp>
        <p:nvSpPr>
          <p:cNvPr id="5" name="TextBox 4">
            <a:extLst>
              <a:ext uri="{FF2B5EF4-FFF2-40B4-BE49-F238E27FC236}">
                <a16:creationId xmlns:a16="http://schemas.microsoft.com/office/drawing/2014/main" xmlns="" id="{8FBC307F-4047-4A17-AB9D-0B196143AD5C}"/>
              </a:ext>
            </a:extLst>
          </p:cNvPr>
          <p:cNvSpPr txBox="1"/>
          <p:nvPr/>
        </p:nvSpPr>
        <p:spPr>
          <a:xfrm>
            <a:off x="1415481" y="1443047"/>
            <a:ext cx="9073008" cy="2800767"/>
          </a:xfrm>
          <a:prstGeom prst="rect">
            <a:avLst/>
          </a:prstGeom>
          <a:noFill/>
        </p:spPr>
        <p:txBody>
          <a:bodyPr wrap="square" rtlCol="0">
            <a:spAutoFit/>
          </a:bodyPr>
          <a:lstStyle/>
          <a:p>
            <a:pPr algn="ctr"/>
            <a:r>
              <a:rPr lang="sr-Latn-ME" sz="9600" dirty="0"/>
              <a:t> E=mc</a:t>
            </a:r>
          </a:p>
          <a:p>
            <a:pPr algn="ctr"/>
            <a:r>
              <a:rPr lang="sr-Latn-ME" sz="4000" dirty="0"/>
              <a:t>E - ekvivalentna energija, M - masa tela, C - brzina svetlosti. </a:t>
            </a:r>
          </a:p>
        </p:txBody>
      </p:sp>
      <p:sp>
        <p:nvSpPr>
          <p:cNvPr id="8" name="TextBox 7">
            <a:extLst>
              <a:ext uri="{FF2B5EF4-FFF2-40B4-BE49-F238E27FC236}">
                <a16:creationId xmlns:a16="http://schemas.microsoft.com/office/drawing/2014/main" xmlns="" id="{C04EA5C9-76EA-4877-950A-C16889A2CAC5}"/>
              </a:ext>
            </a:extLst>
          </p:cNvPr>
          <p:cNvSpPr txBox="1"/>
          <p:nvPr/>
        </p:nvSpPr>
        <p:spPr>
          <a:xfrm>
            <a:off x="7320136" y="1487919"/>
            <a:ext cx="864096" cy="707886"/>
          </a:xfrm>
          <a:prstGeom prst="rect">
            <a:avLst/>
          </a:prstGeom>
          <a:noFill/>
        </p:spPr>
        <p:txBody>
          <a:bodyPr wrap="square" rtlCol="0">
            <a:spAutoFit/>
          </a:bodyPr>
          <a:lstStyle/>
          <a:p>
            <a:r>
              <a:rPr lang="sr-Latn-ME" sz="4000" dirty="0"/>
              <a:t>2</a:t>
            </a:r>
          </a:p>
        </p:txBody>
      </p:sp>
      <p:sp>
        <p:nvSpPr>
          <p:cNvPr id="9" name="TextBox 8">
            <a:extLst>
              <a:ext uri="{FF2B5EF4-FFF2-40B4-BE49-F238E27FC236}">
                <a16:creationId xmlns:a16="http://schemas.microsoft.com/office/drawing/2014/main" xmlns="" id="{689C201B-0FBF-45C4-93F0-AAE5360E5AF0}"/>
              </a:ext>
            </a:extLst>
          </p:cNvPr>
          <p:cNvSpPr txBox="1"/>
          <p:nvPr/>
        </p:nvSpPr>
        <p:spPr>
          <a:xfrm>
            <a:off x="695400" y="4260791"/>
            <a:ext cx="11082733" cy="2308324"/>
          </a:xfrm>
          <a:prstGeom prst="rect">
            <a:avLst/>
          </a:prstGeom>
          <a:noFill/>
        </p:spPr>
        <p:txBody>
          <a:bodyPr wrap="square" rtlCol="0">
            <a:spAutoFit/>
          </a:bodyPr>
          <a:lstStyle/>
          <a:p>
            <a:pPr algn="ctr"/>
            <a:r>
              <a:rPr lang="sr-Latn-ME" sz="3600" dirty="0"/>
              <a:t>Matematički proizvod ovog proračuna je da </a:t>
            </a:r>
            <a:r>
              <a:rPr lang="sr-Latn-ME" sz="3600" dirty="0" smtClean="0"/>
              <a:t>tijelo u </a:t>
            </a:r>
            <a:r>
              <a:rPr lang="sr-Latn-ME" sz="3600" dirty="0"/>
              <a:t>mirovanju ima energiju! Energija može da bude: mehanička, elektromagnetna, elastična, potencionalna, gravitaciona, svuda je oko nas i u svakakim je oblicima.</a:t>
            </a:r>
          </a:p>
        </p:txBody>
      </p:sp>
    </p:spTree>
    <p:extLst>
      <p:ext uri="{BB962C8B-B14F-4D97-AF65-F5344CB8AC3E}">
        <p14:creationId xmlns:p14="http://schemas.microsoft.com/office/powerpoint/2010/main" val="21598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926B2D8F-D074-468E-B307-45D88EE9E06E}"/>
              </a:ext>
            </a:extLst>
          </p:cNvPr>
          <p:cNvSpPr>
            <a:spLocks noGrp="1"/>
          </p:cNvSpPr>
          <p:nvPr>
            <p:ph type="title"/>
          </p:nvPr>
        </p:nvSpPr>
        <p:spPr>
          <a:xfrm>
            <a:off x="965684" y="1052736"/>
            <a:ext cx="10818948" cy="1143000"/>
          </a:xfrm>
        </p:spPr>
        <p:txBody>
          <a:bodyPr>
            <a:noAutofit/>
          </a:bodyPr>
          <a:lstStyle/>
          <a:p>
            <a:r>
              <a:rPr lang="sr-Latn-ME" sz="6600" dirty="0"/>
              <a:t>Efikasnost energije</a:t>
            </a:r>
            <a:br>
              <a:rPr lang="sr-Latn-ME" sz="6600" dirty="0"/>
            </a:br>
            <a:endParaRPr lang="sr-Latn-ME" sz="6600" dirty="0"/>
          </a:p>
        </p:txBody>
      </p:sp>
      <p:sp>
        <p:nvSpPr>
          <p:cNvPr id="7" name="Content Placeholder 6">
            <a:extLst>
              <a:ext uri="{FF2B5EF4-FFF2-40B4-BE49-F238E27FC236}">
                <a16:creationId xmlns:a16="http://schemas.microsoft.com/office/drawing/2014/main" xmlns="" id="{C5CC5ED6-37F4-462D-859F-AEC24C677543}"/>
              </a:ext>
            </a:extLst>
          </p:cNvPr>
          <p:cNvSpPr>
            <a:spLocks noGrp="1"/>
          </p:cNvSpPr>
          <p:nvPr>
            <p:ph sz="half" idx="1"/>
          </p:nvPr>
        </p:nvSpPr>
        <p:spPr>
          <a:xfrm>
            <a:off x="4151784" y="1628800"/>
            <a:ext cx="8040216" cy="5035996"/>
          </a:xfrm>
        </p:spPr>
        <p:txBody>
          <a:bodyPr>
            <a:noAutofit/>
          </a:bodyPr>
          <a:lstStyle/>
          <a:p>
            <a:r>
              <a:rPr lang="sr-Latn-ME" dirty="0"/>
              <a:t>Energetska efikasnost podrazumeva niz mjera koje preduzimamo u cilju smanjenja potrošnje energije, a koje pri tome ne narušavaju uslove rada i života.</a:t>
            </a:r>
          </a:p>
          <a:p>
            <a:r>
              <a:rPr lang="sr-Latn-ME" dirty="0"/>
              <a:t>Pojam energetska efiksnost ima dva moguća značenja, gde se jedno odnosi na tehničke uređaje, dok se drugo odnosi na određene </a:t>
            </a:r>
            <a:r>
              <a:rPr lang="sr-Latn-ME" dirty="0" smtClean="0"/>
              <a:t>mjere i </a:t>
            </a:r>
            <a:r>
              <a:rPr lang="sr-Latn-ME" dirty="0"/>
              <a:t>ponašanja. Za uređaje kažemo da su energetski efikasni ako imaju visok stepen korisnog dejstva tj. male gubitke prilikom transformacije jednog oblika energije u drugi. Krajnji cilj je svesti potrošnju energije na minimum, a pri tome ne narušiti nivo komfora već zadržati ili čak povećati nivo udobnosti. Kada pomislimo na štednju, uglavnom su preve asocijacije na odricanje, dok efikasna upotreba energije direktno vodi ka povećanju kvaliteta života, konkurentnosti privrede i energetskoj bezbednosti. Rezultat povećane efikasnosti su značajne uštede u finansijskom smislu, ali ne treba zanemariti i direktan uticaj na očuvanje životne sredine.</a:t>
            </a:r>
          </a:p>
        </p:txBody>
      </p:sp>
      <p:pic>
        <p:nvPicPr>
          <p:cNvPr id="3" name="Picture 2">
            <a:extLst>
              <a:ext uri="{FF2B5EF4-FFF2-40B4-BE49-F238E27FC236}">
                <a16:creationId xmlns:a16="http://schemas.microsoft.com/office/drawing/2014/main" xmlns="" id="{020BAA77-927E-4331-85F4-183F238E4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1700808"/>
            <a:ext cx="3888432" cy="4302122"/>
          </a:xfrm>
          <a:prstGeom prst="rect">
            <a:avLst/>
          </a:prstGeom>
        </p:spPr>
      </p:pic>
    </p:spTree>
    <p:extLst>
      <p:ext uri="{BB962C8B-B14F-4D97-AF65-F5344CB8AC3E}">
        <p14:creationId xmlns:p14="http://schemas.microsoft.com/office/powerpoint/2010/main" val="2647804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73D17FAD-5C01-4E4A-A801-B1B77E767EF4}"/>
              </a:ext>
            </a:extLst>
          </p:cNvPr>
          <p:cNvSpPr txBox="1"/>
          <p:nvPr/>
        </p:nvSpPr>
        <p:spPr>
          <a:xfrm>
            <a:off x="926161" y="332656"/>
            <a:ext cx="9361040" cy="2308324"/>
          </a:xfrm>
          <a:prstGeom prst="rect">
            <a:avLst/>
          </a:prstGeom>
          <a:noFill/>
        </p:spPr>
        <p:txBody>
          <a:bodyPr wrap="square" rtlCol="0">
            <a:spAutoFit/>
          </a:bodyPr>
          <a:lstStyle/>
          <a:p>
            <a:pPr algn="ctr"/>
            <a:r>
              <a:rPr lang="sr-Latn-ME" sz="7200" dirty="0">
                <a:solidFill>
                  <a:schemeClr val="accent1"/>
                </a:solidFill>
              </a:rPr>
              <a:t>Obnovljivi izvori energije</a:t>
            </a:r>
          </a:p>
        </p:txBody>
      </p:sp>
      <p:pic>
        <p:nvPicPr>
          <p:cNvPr id="10" name="Picture 9">
            <a:extLst>
              <a:ext uri="{FF2B5EF4-FFF2-40B4-BE49-F238E27FC236}">
                <a16:creationId xmlns:a16="http://schemas.microsoft.com/office/drawing/2014/main" xmlns="" id="{118CC1DE-98B7-4E78-90B0-B26B3B39C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834" y="3104964"/>
            <a:ext cx="1964078" cy="2589012"/>
          </a:xfrm>
          <a:prstGeom prst="rect">
            <a:avLst/>
          </a:prstGeom>
        </p:spPr>
      </p:pic>
      <p:pic>
        <p:nvPicPr>
          <p:cNvPr id="12" name="Picture 11">
            <a:extLst>
              <a:ext uri="{FF2B5EF4-FFF2-40B4-BE49-F238E27FC236}">
                <a16:creationId xmlns:a16="http://schemas.microsoft.com/office/drawing/2014/main" xmlns="" id="{1A8E8731-3B67-4449-B286-37B62C417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487" y="3212975"/>
            <a:ext cx="1800198" cy="2372989"/>
          </a:xfrm>
          <a:prstGeom prst="rect">
            <a:avLst/>
          </a:prstGeom>
        </p:spPr>
      </p:pic>
      <p:pic>
        <p:nvPicPr>
          <p:cNvPr id="14" name="Picture 13">
            <a:extLst>
              <a:ext uri="{FF2B5EF4-FFF2-40B4-BE49-F238E27FC236}">
                <a16:creationId xmlns:a16="http://schemas.microsoft.com/office/drawing/2014/main" xmlns="" id="{DB3253B2-1EB0-4F46-B5AE-485C13F9F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582" y="3212976"/>
            <a:ext cx="1800198" cy="2372988"/>
          </a:xfrm>
          <a:prstGeom prst="rect">
            <a:avLst/>
          </a:prstGeom>
        </p:spPr>
      </p:pic>
      <p:pic>
        <p:nvPicPr>
          <p:cNvPr id="16" name="Picture 15">
            <a:extLst>
              <a:ext uri="{FF2B5EF4-FFF2-40B4-BE49-F238E27FC236}">
                <a16:creationId xmlns:a16="http://schemas.microsoft.com/office/drawing/2014/main" xmlns="" id="{4D5D49FC-7FB5-4F05-AC67-38DA30D5CF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7220" y="3022350"/>
            <a:ext cx="1964078" cy="2589012"/>
          </a:xfrm>
          <a:prstGeom prst="rect">
            <a:avLst/>
          </a:prstGeom>
        </p:spPr>
      </p:pic>
      <p:pic>
        <p:nvPicPr>
          <p:cNvPr id="18" name="Picture 17">
            <a:extLst>
              <a:ext uri="{FF2B5EF4-FFF2-40B4-BE49-F238E27FC236}">
                <a16:creationId xmlns:a16="http://schemas.microsoft.com/office/drawing/2014/main" xmlns="" id="{AEA30D64-5584-48A4-A6D5-EDFDCB887A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1298" y="3104965"/>
            <a:ext cx="1964077" cy="2589011"/>
          </a:xfrm>
          <a:prstGeom prst="rect">
            <a:avLst/>
          </a:prstGeom>
        </p:spPr>
      </p:pic>
    </p:spTree>
    <p:extLst>
      <p:ext uri="{BB962C8B-B14F-4D97-AF65-F5344CB8AC3E}">
        <p14:creationId xmlns:p14="http://schemas.microsoft.com/office/powerpoint/2010/main" val="323256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7345949-44AC-48B4-B736-11462E1E6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02" y="-99392"/>
            <a:ext cx="12251501" cy="7607824"/>
          </a:xfrm>
          <a:prstGeom prst="rect">
            <a:avLst/>
          </a:prstGeom>
        </p:spPr>
      </p:pic>
      <p:sp>
        <p:nvSpPr>
          <p:cNvPr id="3" name="Content Placeholder 2">
            <a:extLst>
              <a:ext uri="{FF2B5EF4-FFF2-40B4-BE49-F238E27FC236}">
                <a16:creationId xmlns:a16="http://schemas.microsoft.com/office/drawing/2014/main" xmlns="" id="{C9AC459B-5C55-457C-BA3B-3D062F0F211A}"/>
              </a:ext>
            </a:extLst>
          </p:cNvPr>
          <p:cNvSpPr>
            <a:spLocks noGrp="1"/>
          </p:cNvSpPr>
          <p:nvPr>
            <p:ph idx="1"/>
          </p:nvPr>
        </p:nvSpPr>
        <p:spPr>
          <a:xfrm>
            <a:off x="335360" y="332656"/>
            <a:ext cx="11017224" cy="5976664"/>
          </a:xfrm>
        </p:spPr>
        <p:txBody>
          <a:bodyPr>
            <a:normAutofit fontScale="85000" lnSpcReduction="20000"/>
          </a:bodyPr>
          <a:lstStyle/>
          <a:p>
            <a:r>
              <a:rPr lang="sr-Latn-ME" dirty="0">
                <a:solidFill>
                  <a:schemeClr val="bg1"/>
                </a:solidFill>
              </a:rPr>
              <a:t>Obnovljivi izvori energije, nekada  trajni energetski izvori, predstavljaju energetske resurse koji se koriste za proizvodnju električne energije ili toplotne energije, odnosno svaki koristan rad, a čije rezerve se konstantno ili ciklično obnavljaju.</a:t>
            </a:r>
          </a:p>
          <a:p>
            <a:r>
              <a:rPr lang="sr-Latn-ME" dirty="0">
                <a:solidFill>
                  <a:schemeClr val="bg1"/>
                </a:solidFill>
              </a:rPr>
              <a:t>Sam naziv obnovljivi, kao i trajni, potiče od činjenice da se energija troši u iznosu koji ne premašuje brzinu kojom se stvara u prirodi. Može se čuti da se među obnovljive izvore energije svrstavaju i oni izvori za koje se tvrdi da su rezerve tolike da se mogu eksploatisati milionima godina. Ovo je u suprotnosti sa neobnovljivim izvorima kojima su rezerve procenjene na desetine ili stotine godina, dok je njihovo stvaranje trajalo milionima godina.</a:t>
            </a:r>
          </a:p>
          <a:p>
            <a:r>
              <a:rPr lang="sr-Latn-ME" dirty="0">
                <a:solidFill>
                  <a:schemeClr val="bg1"/>
                </a:solidFill>
              </a:rPr>
              <a:t>Kod nas, na primer, raspodela resursa obnovljivih izvora energije je sledeća:</a:t>
            </a:r>
          </a:p>
          <a:p>
            <a:r>
              <a:rPr lang="sr-Latn-ME" dirty="0">
                <a:solidFill>
                  <a:schemeClr val="bg1"/>
                </a:solidFill>
              </a:rPr>
              <a:t>energija biomase, (63%)</a:t>
            </a:r>
          </a:p>
          <a:p>
            <a:r>
              <a:rPr lang="sr-Latn-ME" dirty="0">
                <a:solidFill>
                  <a:schemeClr val="bg1"/>
                </a:solidFill>
              </a:rPr>
              <a:t>solarna energija, (17%)</a:t>
            </a:r>
          </a:p>
          <a:p>
            <a:r>
              <a:rPr lang="sr-Latn-ME" dirty="0">
                <a:solidFill>
                  <a:schemeClr val="bg1"/>
                </a:solidFill>
              </a:rPr>
              <a:t>energija malih vodotokova, (10 %)</a:t>
            </a:r>
          </a:p>
          <a:p>
            <a:r>
              <a:rPr lang="sr-Latn-ME" dirty="0">
                <a:solidFill>
                  <a:schemeClr val="bg1"/>
                </a:solidFill>
              </a:rPr>
              <a:t>energija vetra, (5%)</a:t>
            </a:r>
          </a:p>
          <a:p>
            <a:r>
              <a:rPr lang="sr-Latn-ME" dirty="0">
                <a:solidFill>
                  <a:schemeClr val="bg1"/>
                </a:solidFill>
              </a:rPr>
              <a:t>geotermalna energija. (5%)</a:t>
            </a:r>
          </a:p>
          <a:p>
            <a:r>
              <a:rPr lang="sr-Latn-ME" dirty="0">
                <a:solidFill>
                  <a:schemeClr val="bg1"/>
                </a:solidFill>
              </a:rPr>
              <a:t>Iz obnovljivih izvora energije dobija se 18% ukupne svetske energije (2010), ali je najveći deo toga energija dobijena tradicionalnim korišćenjem  biomase i to 13 od 18%. Od velikih hidroelektrana dobija se dodatnih 3% energije. Dakle, kad izuzmemo tradicionalne obnovljive izvore energije jednostavno je izračunati da “novi izvori energije” proizvode samo 2,4% ukupne svetske energije. 1,3% otpada na instalacije za grejanje vode, 0,8% na proizvodnju električne energije i 0,3% na biogoriva. Taj deo u budućnosti treba znatno povećati jer neobnovljivih izvora energije ima sve manje, a i njihov uticaj   je sve izraženiji u zadnjih nekoliko decenija. Sunce isporučuje Zemlji 15 hiljada puta više energije nego što uspevamo iskorisiti, a čak i pored toga na nekim mestima na Zemlji postoje naselja gde se ljudi smrzavaju.</a:t>
            </a:r>
          </a:p>
        </p:txBody>
      </p:sp>
    </p:spTree>
    <p:extLst>
      <p:ext uri="{BB962C8B-B14F-4D97-AF65-F5344CB8AC3E}">
        <p14:creationId xmlns:p14="http://schemas.microsoft.com/office/powerpoint/2010/main" val="290040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0D4A7-BF5E-428A-B1F0-8591026AE9DE}"/>
              </a:ext>
            </a:extLst>
          </p:cNvPr>
          <p:cNvSpPr>
            <a:spLocks noGrp="1"/>
          </p:cNvSpPr>
          <p:nvPr>
            <p:ph type="ctrTitle"/>
          </p:nvPr>
        </p:nvSpPr>
        <p:spPr>
          <a:xfrm>
            <a:off x="1066800" y="2348880"/>
            <a:ext cx="10058400" cy="1711037"/>
          </a:xfrm>
        </p:spPr>
        <p:txBody>
          <a:bodyPr/>
          <a:lstStyle/>
          <a:p>
            <a:r>
              <a:rPr lang="sr-Latn-ME" dirty="0"/>
              <a:t>Hvala na pažnji!	</a:t>
            </a:r>
          </a:p>
        </p:txBody>
      </p:sp>
      <p:sp>
        <p:nvSpPr>
          <p:cNvPr id="3" name="Subtitle 2">
            <a:extLst>
              <a:ext uri="{FF2B5EF4-FFF2-40B4-BE49-F238E27FC236}">
                <a16:creationId xmlns:a16="http://schemas.microsoft.com/office/drawing/2014/main" xmlns="" id="{A01FA46A-7A5A-4FCB-B191-A933F434FAB0}"/>
              </a:ext>
            </a:extLst>
          </p:cNvPr>
          <p:cNvSpPr>
            <a:spLocks noGrp="1"/>
          </p:cNvSpPr>
          <p:nvPr>
            <p:ph type="subTitle" idx="1"/>
          </p:nvPr>
        </p:nvSpPr>
        <p:spPr>
          <a:xfrm>
            <a:off x="1066800" y="4221088"/>
            <a:ext cx="10058400" cy="1417712"/>
          </a:xfrm>
        </p:spPr>
        <p:txBody>
          <a:bodyPr>
            <a:normAutofit/>
          </a:bodyPr>
          <a:lstStyle/>
          <a:p>
            <a:r>
              <a:rPr lang="sr-Latn-ME" sz="3200" dirty="0"/>
              <a:t>Vladimir Krstić</a:t>
            </a:r>
          </a:p>
          <a:p>
            <a:r>
              <a:rPr lang="sr-Latn-ME" sz="3200" dirty="0"/>
              <a:t>Luka Jovanović                        IX-3</a:t>
            </a:r>
          </a:p>
          <a:p>
            <a:r>
              <a:rPr lang="sr-Latn-ME" sz="3200" dirty="0"/>
              <a:t>Đuro Radonjić</a:t>
            </a:r>
          </a:p>
        </p:txBody>
      </p:sp>
    </p:spTree>
    <p:extLst>
      <p:ext uri="{BB962C8B-B14F-4D97-AF65-F5344CB8AC3E}">
        <p14:creationId xmlns:p14="http://schemas.microsoft.com/office/powerpoint/2010/main" val="778071426"/>
      </p:ext>
    </p:extLst>
  </p:cSld>
  <p:clrMapOvr>
    <a:masterClrMapping/>
  </p:clrMapOvr>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2901026.potx" id="{468775DC-C458-452B-B494-CBFA066AAFA0}" vid="{10EEBE7C-0769-4F35-B6EB-5940E3BEB5F4}"/>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1566889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2012-05-23T08:44:00+00:00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TP102901017</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836753</LocLastLocAttemptVersionLookup>
    <IsSearchable xmlns="4873beb7-5857-4685-be1f-d57550cc96cc">true</IsSearchable>
    <TemplateTemplateType xmlns="4873beb7-5857-4685-be1f-d57550cc96cc">PowerPoint Design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REDMOND\v-anij</DisplayName>
        <AccountId>2469</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6CFF6F-D9AA-4BC0-911A-0A1356771912}">
  <ds:schemaRefs>
    <ds:schemaRef ds:uri="http://schemas.microsoft.com/sharepoint/v3/contenttype/forms"/>
  </ds:schemaRefs>
</ds:datastoreItem>
</file>

<file path=customXml/itemProps2.xml><?xml version="1.0" encoding="utf-8"?>
<ds:datastoreItem xmlns:ds="http://schemas.openxmlformats.org/officeDocument/2006/customXml" ds:itemID="{0B5C6E15-39DC-470B-9445-F754B9458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098515-0C12-46CF-BC7C-69B4A13CD5FA}">
  <ds:schemaRefs>
    <ds:schemaRef ds:uri="http://schemas.microsoft.com/office/2006/documentManagement/types"/>
    <ds:schemaRef ds:uri="http://purl.org/dc/dcmitype/"/>
    <ds:schemaRef ds:uri="http://schemas.microsoft.com/office/2006/metadata/properties"/>
    <ds:schemaRef ds:uri="http://purl.org/dc/elements/1.1/"/>
    <ds:schemaRef ds:uri="http://purl.org/dc/terms/"/>
    <ds:schemaRef ds:uri="4873beb7-5857-4685-be1f-d57550cc96cc"/>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Business technology circuit board design presentation (widescreen)</Template>
  <TotalTime>138</TotalTime>
  <Words>649</Words>
  <Application>Microsoft Office PowerPoint</Application>
  <PresentationFormat>Custom</PresentationFormat>
  <Paragraphs>30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Tech Computer 16x9</vt:lpstr>
      <vt:lpstr>Energija</vt:lpstr>
      <vt:lpstr>PowerPoint Presentation</vt:lpstr>
      <vt:lpstr>Energija</vt:lpstr>
      <vt:lpstr>Formula za Energiju</vt:lpstr>
      <vt:lpstr>Efikasnost energije </vt:lpstr>
      <vt:lpstr>PowerPoint Presentation</vt:lpstr>
      <vt:lpstr>PowerPoint Presentation</vt:lpstr>
      <vt:lpstr>Hvala na pažnji!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Energija</dc:title>
  <dc:creator>Vlado K</dc:creator>
  <cp:lastModifiedBy>Senad Sasovic</cp:lastModifiedBy>
  <cp:revision>14</cp:revision>
  <dcterms:created xsi:type="dcterms:W3CDTF">2018-02-08T12:03:27Z</dcterms:created>
  <dcterms:modified xsi:type="dcterms:W3CDTF">2018-03-21T21:12:00Z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