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2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6" d="100"/>
          <a:sy n="46" d="100"/>
        </p:scale>
        <p:origin x="-2076" y="-5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A2283C-7825-450A-9D00-42B8B2388C48}" type="datetimeFigureOut">
              <a:rPr lang="en-US" smtClean="0"/>
              <a:t>21.03.2018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381282-6D3A-4ECD-9B4F-D91992D397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0192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8D9E2B7-20B2-4D61-ACC3-9DCEB0AB98E9}" type="datetimeFigureOut">
              <a:rPr lang="en-US" smtClean="0"/>
              <a:pPr/>
              <a:t>21.03.2018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1FF0FFA-B5D3-4696-9B5F-0FD542147D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D9E2B7-20B2-4D61-ACC3-9DCEB0AB98E9}" type="datetimeFigureOut">
              <a:rPr lang="en-US" smtClean="0"/>
              <a:pPr/>
              <a:t>21.03.2018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FF0FFA-B5D3-4696-9B5F-0FD542147D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D9E2B7-20B2-4D61-ACC3-9DCEB0AB98E9}" type="datetimeFigureOut">
              <a:rPr lang="en-US" smtClean="0"/>
              <a:pPr/>
              <a:t>21.03.2018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FF0FFA-B5D3-4696-9B5F-0FD542147D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D9E2B7-20B2-4D61-ACC3-9DCEB0AB98E9}" type="datetimeFigureOut">
              <a:rPr lang="en-US" smtClean="0"/>
              <a:pPr/>
              <a:t>21.03.2018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FF0FFA-B5D3-4696-9B5F-0FD542147D3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D9E2B7-20B2-4D61-ACC3-9DCEB0AB98E9}" type="datetimeFigureOut">
              <a:rPr lang="en-US" smtClean="0"/>
              <a:pPr/>
              <a:t>21.03.2018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FF0FFA-B5D3-4696-9B5F-0FD542147D3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D9E2B7-20B2-4D61-ACC3-9DCEB0AB98E9}" type="datetimeFigureOut">
              <a:rPr lang="en-US" smtClean="0"/>
              <a:pPr/>
              <a:t>21.03.2018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FF0FFA-B5D3-4696-9B5F-0FD542147D3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D9E2B7-20B2-4D61-ACC3-9DCEB0AB98E9}" type="datetimeFigureOut">
              <a:rPr lang="en-US" smtClean="0"/>
              <a:pPr/>
              <a:t>21.03.2018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FF0FFA-B5D3-4696-9B5F-0FD542147D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D9E2B7-20B2-4D61-ACC3-9DCEB0AB98E9}" type="datetimeFigureOut">
              <a:rPr lang="en-US" smtClean="0"/>
              <a:pPr/>
              <a:t>21.03.2018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FF0FFA-B5D3-4696-9B5F-0FD542147D3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D9E2B7-20B2-4D61-ACC3-9DCEB0AB98E9}" type="datetimeFigureOut">
              <a:rPr lang="en-US" smtClean="0"/>
              <a:pPr/>
              <a:t>21.03.2018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FF0FFA-B5D3-4696-9B5F-0FD542147D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68D9E2B7-20B2-4D61-ACC3-9DCEB0AB98E9}" type="datetimeFigureOut">
              <a:rPr lang="en-US" smtClean="0"/>
              <a:pPr/>
              <a:t>21.03.2018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FF0FFA-B5D3-4696-9B5F-0FD542147D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8D9E2B7-20B2-4D61-ACC3-9DCEB0AB98E9}" type="datetimeFigureOut">
              <a:rPr lang="en-US" smtClean="0"/>
              <a:pPr/>
              <a:t>21.03.2018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1FF0FFA-B5D3-4696-9B5F-0FD542147D3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8D9E2B7-20B2-4D61-ACC3-9DCEB0AB98E9}" type="datetimeFigureOut">
              <a:rPr lang="en-US" smtClean="0"/>
              <a:pPr/>
              <a:t>21.03.2018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1FF0FFA-B5D3-4696-9B5F-0FD542147D3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ENERGETSKA EFIKASNOST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RADIO:BOJOVI</a:t>
            </a:r>
            <a:r>
              <a:rPr lang="sr-Latn-ME" dirty="0"/>
              <a:t>Ć</a:t>
            </a:r>
            <a:r>
              <a:rPr lang="en-US" dirty="0" smtClean="0"/>
              <a:t> LUKA IX-3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porkey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4800600"/>
          </a:xfrm>
        </p:spPr>
        <p:txBody>
          <a:bodyPr/>
          <a:lstStyle/>
          <a:p>
            <a:r>
              <a:rPr lang="en-US" dirty="0" err="1" smtClean="0"/>
              <a:t>Energetska</a:t>
            </a:r>
            <a:r>
              <a:rPr lang="en-US" dirty="0" smtClean="0"/>
              <a:t> </a:t>
            </a:r>
            <a:r>
              <a:rPr lang="en-US" dirty="0" err="1" smtClean="0"/>
              <a:t>efikasnost</a:t>
            </a:r>
            <a:r>
              <a:rPr lang="en-US" dirty="0" smtClean="0"/>
              <a:t> se </a:t>
            </a:r>
            <a:r>
              <a:rPr lang="en-US" dirty="0" err="1" smtClean="0"/>
              <a:t>mo</a:t>
            </a:r>
            <a:r>
              <a:rPr lang="sr-Latn-ME" dirty="0" smtClean="0"/>
              <a:t>ž</a:t>
            </a:r>
            <a:r>
              <a:rPr lang="en-US" dirty="0" smtClean="0"/>
              <a:t>e </a:t>
            </a:r>
            <a:r>
              <a:rPr lang="en-US" dirty="0" err="1" smtClean="0"/>
              <a:t>susreti</a:t>
            </a:r>
            <a:r>
              <a:rPr lang="en-US" dirty="0" smtClean="0"/>
              <a:t> u </a:t>
            </a:r>
            <a:r>
              <a:rPr lang="en-US" dirty="0" err="1" smtClean="0"/>
              <a:t>dva</a:t>
            </a:r>
            <a:r>
              <a:rPr lang="en-US" dirty="0" smtClean="0"/>
              <a:t> </a:t>
            </a:r>
            <a:r>
              <a:rPr lang="en-US" dirty="0" err="1" smtClean="0"/>
              <a:t>mogu</a:t>
            </a:r>
            <a:r>
              <a:rPr lang="sr-Latn-ME" dirty="0" smtClean="0"/>
              <a:t>ć</a:t>
            </a:r>
            <a:r>
              <a:rPr lang="en-US" dirty="0" smtClean="0"/>
              <a:t>a </a:t>
            </a:r>
            <a:r>
              <a:rPr lang="en-US" dirty="0" err="1" smtClean="0"/>
              <a:t>na</a:t>
            </a:r>
            <a:r>
              <a:rPr lang="sr-Latn-ME" dirty="0" smtClean="0"/>
              <a:t>č</a:t>
            </a:r>
            <a:r>
              <a:rPr lang="en-US" dirty="0" err="1" smtClean="0"/>
              <a:t>ina</a:t>
            </a:r>
            <a:r>
              <a:rPr lang="en-US" dirty="0" smtClean="0"/>
              <a:t>.</a:t>
            </a:r>
            <a:r>
              <a:rPr lang="sr-Latn-ME" dirty="0" smtClean="0"/>
              <a:t> </a:t>
            </a:r>
            <a:r>
              <a:rPr lang="en-US" dirty="0" err="1" smtClean="0"/>
              <a:t>Jedan</a:t>
            </a:r>
            <a:r>
              <a:rPr lang="en-US" dirty="0" smtClean="0"/>
              <a:t> se </a:t>
            </a:r>
            <a:r>
              <a:rPr lang="en-US" dirty="0" err="1" smtClean="0"/>
              <a:t>odnosi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ure</a:t>
            </a:r>
            <a:r>
              <a:rPr lang="sr-Latn-ME" dirty="0" smtClean="0"/>
              <a:t>đ</a:t>
            </a:r>
            <a:r>
              <a:rPr lang="en-US" dirty="0" err="1" smtClean="0"/>
              <a:t>aje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smtClean="0"/>
              <a:t>a </a:t>
            </a:r>
            <a:r>
              <a:rPr lang="en-US" dirty="0" err="1" smtClean="0"/>
              <a:t>drugo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mjere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pona</a:t>
            </a:r>
            <a:r>
              <a:rPr lang="sr-Latn-ME" dirty="0" smtClean="0"/>
              <a:t>š</a:t>
            </a:r>
            <a:r>
              <a:rPr lang="en-US" dirty="0" err="1" smtClean="0"/>
              <a:t>anje</a:t>
            </a:r>
            <a:r>
              <a:rPr lang="en-US" dirty="0" smtClean="0"/>
              <a:t>.</a:t>
            </a:r>
          </a:p>
          <a:p>
            <a:pPr marL="109728" indent="0">
              <a:buNone/>
            </a:pPr>
            <a:endParaRPr lang="en-US" dirty="0" smtClean="0"/>
          </a:p>
          <a:p>
            <a:r>
              <a:rPr lang="en-US" dirty="0" err="1" smtClean="0"/>
              <a:t>Mjere</a:t>
            </a:r>
            <a:r>
              <a:rPr lang="en-US" dirty="0" smtClean="0"/>
              <a:t> se obi</a:t>
            </a:r>
            <a:r>
              <a:rPr lang="sr-Latn-ME" dirty="0" smtClean="0"/>
              <a:t>č</a:t>
            </a:r>
            <a:r>
              <a:rPr lang="en-US" dirty="0" smtClean="0"/>
              <a:t>no </a:t>
            </a:r>
            <a:r>
              <a:rPr lang="en-US" dirty="0" err="1" smtClean="0"/>
              <a:t>primjenjuju</a:t>
            </a:r>
            <a:r>
              <a:rPr lang="en-US" dirty="0" smtClean="0"/>
              <a:t> u </a:t>
            </a:r>
            <a:r>
              <a:rPr lang="en-US" dirty="0" err="1" smtClean="0"/>
              <a:t>cilju</a:t>
            </a:r>
            <a:r>
              <a:rPr lang="en-US" dirty="0" smtClean="0"/>
              <a:t> </a:t>
            </a:r>
            <a:r>
              <a:rPr lang="en-US" dirty="0" err="1" smtClean="0"/>
              <a:t>smanjenja</a:t>
            </a:r>
            <a:r>
              <a:rPr lang="en-US" dirty="0" smtClean="0"/>
              <a:t> </a:t>
            </a:r>
            <a:r>
              <a:rPr lang="en-US" dirty="0" err="1" smtClean="0"/>
              <a:t>potro</a:t>
            </a:r>
            <a:r>
              <a:rPr lang="sr-Latn-ME" dirty="0" smtClean="0"/>
              <a:t>š</a:t>
            </a:r>
            <a:r>
              <a:rPr lang="en-US" dirty="0" err="1" smtClean="0"/>
              <a:t>nja</a:t>
            </a:r>
            <a:r>
              <a:rPr lang="en-US" dirty="0" smtClean="0"/>
              <a:t> </a:t>
            </a:r>
            <a:r>
              <a:rPr lang="en-US" dirty="0" err="1" smtClean="0"/>
              <a:t>energije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49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pic>
        <p:nvPicPr>
          <p:cNvPr id="5" name="Picture 4" descr="lal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4600" y="3429000"/>
            <a:ext cx="6031384" cy="2971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Zamjena</a:t>
            </a:r>
            <a:r>
              <a:rPr lang="en-US" dirty="0" smtClean="0"/>
              <a:t> </a:t>
            </a:r>
            <a:r>
              <a:rPr lang="en-US" dirty="0" err="1" smtClean="0"/>
              <a:t>neobnovljivih</a:t>
            </a:r>
            <a:r>
              <a:rPr lang="en-US" dirty="0" smtClean="0"/>
              <a:t> </a:t>
            </a:r>
            <a:r>
              <a:rPr lang="en-US" dirty="0" err="1" smtClean="0"/>
              <a:t>energenata</a:t>
            </a:r>
            <a:r>
              <a:rPr lang="en-US" dirty="0" smtClean="0"/>
              <a:t> </a:t>
            </a:r>
            <a:r>
              <a:rPr lang="en-US" dirty="0" err="1" smtClean="0"/>
              <a:t>obnovljivim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Zamjena</a:t>
            </a:r>
            <a:r>
              <a:rPr lang="en-US" dirty="0" smtClean="0"/>
              <a:t> </a:t>
            </a:r>
            <a:r>
              <a:rPr lang="en-US" dirty="0" err="1" smtClean="0"/>
              <a:t>ener</a:t>
            </a:r>
            <a:r>
              <a:rPr lang="sr-Latn-ME" dirty="0" smtClean="0"/>
              <a:t>g</a:t>
            </a:r>
            <a:r>
              <a:rPr lang="en-US" dirty="0" err="1" smtClean="0"/>
              <a:t>etskih</a:t>
            </a:r>
            <a:r>
              <a:rPr lang="en-US" dirty="0" smtClean="0"/>
              <a:t> </a:t>
            </a:r>
            <a:r>
              <a:rPr lang="en-US" dirty="0" err="1" smtClean="0"/>
              <a:t>neupotrebljivih</a:t>
            </a:r>
            <a:r>
              <a:rPr lang="en-US" dirty="0" smtClean="0"/>
              <a:t> </a:t>
            </a:r>
            <a:r>
              <a:rPr lang="en-US" dirty="0" err="1" smtClean="0"/>
              <a:t>potro</a:t>
            </a:r>
            <a:r>
              <a:rPr lang="sr-Latn-ME" dirty="0" smtClean="0"/>
              <a:t>š</a:t>
            </a:r>
            <a:r>
              <a:rPr lang="en-US" dirty="0" smtClean="0"/>
              <a:t>a</a:t>
            </a:r>
            <a:r>
              <a:rPr lang="sr-Latn-ME" dirty="0" smtClean="0"/>
              <a:t>č</a:t>
            </a:r>
            <a:r>
              <a:rPr lang="en-US" dirty="0" smtClean="0"/>
              <a:t>a </a:t>
            </a:r>
            <a:r>
              <a:rPr lang="en-US" dirty="0" err="1" smtClean="0"/>
              <a:t>upotrebljivih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Izolacija</a:t>
            </a:r>
            <a:r>
              <a:rPr lang="en-US" dirty="0" smtClean="0"/>
              <a:t> </a:t>
            </a:r>
            <a:r>
              <a:rPr lang="en-US" dirty="0" err="1" smtClean="0"/>
              <a:t>prostora</a:t>
            </a:r>
            <a:r>
              <a:rPr lang="en-US" dirty="0" smtClean="0"/>
              <a:t> </a:t>
            </a:r>
            <a:r>
              <a:rPr lang="en-US" dirty="0" err="1" smtClean="0"/>
              <a:t>koja</a:t>
            </a:r>
            <a:r>
              <a:rPr lang="en-US" dirty="0" smtClean="0"/>
              <a:t> se </a:t>
            </a:r>
            <a:r>
              <a:rPr lang="en-US" dirty="0" err="1" smtClean="0"/>
              <a:t>grije</a:t>
            </a:r>
            <a:r>
              <a:rPr lang="en-US" dirty="0" smtClean="0"/>
              <a:t> 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err="1" smtClean="0"/>
              <a:t>hladi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Zamjena</a:t>
            </a:r>
            <a:r>
              <a:rPr lang="en-US" dirty="0" smtClean="0"/>
              <a:t> </a:t>
            </a:r>
            <a:r>
              <a:rPr lang="en-US" dirty="0" err="1" smtClean="0"/>
              <a:t>dotrajale</a:t>
            </a:r>
            <a:r>
              <a:rPr lang="en-US" dirty="0" smtClean="0"/>
              <a:t> </a:t>
            </a:r>
            <a:r>
              <a:rPr lang="en-US" dirty="0" err="1" smtClean="0"/>
              <a:t>stolarije</a:t>
            </a:r>
            <a:r>
              <a:rPr lang="en-US" dirty="0" smtClean="0"/>
              <a:t> u </a:t>
            </a:r>
            <a:r>
              <a:rPr lang="en-US" dirty="0" err="1" smtClean="0"/>
              <a:t>prostoru</a:t>
            </a:r>
            <a:r>
              <a:rPr lang="en-US" dirty="0" smtClean="0"/>
              <a:t> </a:t>
            </a:r>
            <a:r>
              <a:rPr lang="en-US" dirty="0" err="1" smtClean="0"/>
              <a:t>koja</a:t>
            </a:r>
            <a:r>
              <a:rPr lang="en-US" dirty="0" smtClean="0"/>
              <a:t> se </a:t>
            </a:r>
            <a:r>
              <a:rPr lang="en-US" dirty="0" err="1" smtClean="0"/>
              <a:t>hladi</a:t>
            </a:r>
            <a:r>
              <a:rPr lang="en-US" dirty="0" smtClean="0"/>
              <a:t> 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err="1" smtClean="0"/>
              <a:t>grije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Ugradnja</a:t>
            </a:r>
            <a:r>
              <a:rPr lang="en-US" dirty="0" smtClean="0"/>
              <a:t> </a:t>
            </a:r>
            <a:r>
              <a:rPr lang="en-US" dirty="0" err="1" smtClean="0"/>
              <a:t>mjernih</a:t>
            </a:r>
            <a:r>
              <a:rPr lang="en-US" dirty="0" smtClean="0"/>
              <a:t> </a:t>
            </a:r>
            <a:r>
              <a:rPr lang="en-US" dirty="0" err="1" smtClean="0"/>
              <a:t>uredjaja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potro</a:t>
            </a:r>
            <a:r>
              <a:rPr lang="sr-Latn-ME" dirty="0" smtClean="0"/>
              <a:t>š</a:t>
            </a:r>
            <a:r>
              <a:rPr lang="en-US" dirty="0" err="1" smtClean="0"/>
              <a:t>nju</a:t>
            </a:r>
            <a:r>
              <a:rPr lang="en-US" dirty="0" smtClean="0"/>
              <a:t> </a:t>
            </a:r>
            <a:r>
              <a:rPr lang="en-US" dirty="0" err="1" smtClean="0"/>
              <a:t>energije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Kontrola</a:t>
            </a:r>
            <a:r>
              <a:rPr lang="en-US" dirty="0" smtClean="0"/>
              <a:t> </a:t>
            </a:r>
            <a:r>
              <a:rPr lang="en-US" dirty="0" err="1" smtClean="0"/>
              <a:t>toplote</a:t>
            </a:r>
            <a:r>
              <a:rPr lang="en-US" dirty="0" smtClean="0"/>
              <a:t> </a:t>
            </a:r>
            <a:r>
              <a:rPr lang="sr-Latn-ME" dirty="0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svjetlosti</a:t>
            </a:r>
            <a:r>
              <a:rPr lang="en-US" dirty="0" smtClean="0"/>
              <a:t> u </a:t>
            </a:r>
            <a:r>
              <a:rPr lang="en-US" dirty="0" err="1" smtClean="0"/>
              <a:t>prostoriji</a:t>
            </a:r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0070C0"/>
                </a:solidFill>
              </a:rPr>
              <a:t>Mjere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energetske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efikasnosti</a:t>
            </a:r>
            <a:endParaRPr lang="en-US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Svjetski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energetske</a:t>
            </a:r>
            <a:r>
              <a:rPr lang="en-US" dirty="0" smtClean="0"/>
              <a:t> </a:t>
            </a:r>
            <a:r>
              <a:rPr lang="en-US" dirty="0" err="1" smtClean="0"/>
              <a:t>efikasnosti</a:t>
            </a:r>
            <a:r>
              <a:rPr lang="en-US" dirty="0" smtClean="0"/>
              <a:t> </a:t>
            </a:r>
            <a:r>
              <a:rPr lang="en-US" dirty="0" err="1" smtClean="0"/>
              <a:t>obilje</a:t>
            </a:r>
            <a:r>
              <a:rPr lang="sr-Latn-ME" dirty="0" smtClean="0"/>
              <a:t>ž</a:t>
            </a:r>
            <a:r>
              <a:rPr lang="en-US" dirty="0" smtClean="0"/>
              <a:t>ava se </a:t>
            </a:r>
            <a:r>
              <a:rPr lang="en-US" dirty="0" err="1" smtClean="0"/>
              <a:t>svake</a:t>
            </a:r>
            <a:r>
              <a:rPr lang="en-US" dirty="0" smtClean="0"/>
              <a:t> </a:t>
            </a:r>
            <a:r>
              <a:rPr lang="en-US" dirty="0" err="1" smtClean="0"/>
              <a:t>godine</a:t>
            </a:r>
            <a:r>
              <a:rPr lang="en-US" dirty="0" smtClean="0"/>
              <a:t> 5</a:t>
            </a:r>
            <a:r>
              <a:rPr lang="sr-Latn-ME" dirty="0" smtClean="0"/>
              <a:t>.</a:t>
            </a:r>
            <a:r>
              <a:rPr lang="en-US" dirty="0" smtClean="0"/>
              <a:t> </a:t>
            </a:r>
            <a:r>
              <a:rPr lang="en-US" dirty="0" err="1" smtClean="0"/>
              <a:t>marta</a:t>
            </a:r>
            <a:r>
              <a:rPr lang="en-US" dirty="0" smtClean="0"/>
              <a:t> u </a:t>
            </a:r>
            <a:r>
              <a:rPr lang="sr-Latn-ME" dirty="0" smtClean="0"/>
              <a:t>č</a:t>
            </a:r>
            <a:r>
              <a:rPr lang="en-US" dirty="0" err="1" smtClean="0"/>
              <a:t>ast</a:t>
            </a:r>
            <a:r>
              <a:rPr lang="en-US" dirty="0" smtClean="0"/>
              <a:t> </a:t>
            </a:r>
            <a:r>
              <a:rPr lang="en-US" dirty="0" err="1" smtClean="0"/>
              <a:t>prvog</a:t>
            </a:r>
            <a:r>
              <a:rPr lang="en-US" dirty="0" smtClean="0"/>
              <a:t> </a:t>
            </a:r>
            <a:r>
              <a:rPr lang="en-US" dirty="0" err="1" smtClean="0"/>
              <a:t>sastanka</a:t>
            </a:r>
            <a:r>
              <a:rPr lang="en-US" dirty="0" smtClean="0"/>
              <a:t> </a:t>
            </a:r>
            <a:r>
              <a:rPr lang="en-US" dirty="0" err="1" smtClean="0"/>
              <a:t>svetskih</a:t>
            </a:r>
            <a:r>
              <a:rPr lang="en-US" dirty="0" smtClean="0"/>
              <a:t> </a:t>
            </a:r>
            <a:r>
              <a:rPr lang="en-US" dirty="0" err="1" smtClean="0"/>
              <a:t>eksperata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ovaj</a:t>
            </a:r>
            <a:r>
              <a:rPr lang="en-US" dirty="0" smtClean="0"/>
              <a:t> dan,1998 </a:t>
            </a:r>
            <a:r>
              <a:rPr lang="en-US" dirty="0" err="1" smtClean="0"/>
              <a:t>godine</a:t>
            </a:r>
            <a:r>
              <a:rPr lang="en-US" dirty="0" smtClean="0"/>
              <a:t> u </a:t>
            </a:r>
            <a:r>
              <a:rPr lang="en-US" dirty="0" err="1" smtClean="0"/>
              <a:t>Austriji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kako</a:t>
            </a:r>
            <a:r>
              <a:rPr lang="en-US" dirty="0" smtClean="0"/>
              <a:t> bi </a:t>
            </a:r>
            <a:r>
              <a:rPr lang="en-US" dirty="0" err="1" smtClean="0"/>
              <a:t>razgovarali</a:t>
            </a:r>
            <a:r>
              <a:rPr lang="en-US" dirty="0" smtClean="0"/>
              <a:t> o </a:t>
            </a:r>
            <a:r>
              <a:rPr lang="en-US" dirty="0" err="1" smtClean="0"/>
              <a:t>energetskoj</a:t>
            </a:r>
            <a:r>
              <a:rPr lang="en-US" dirty="0" smtClean="0"/>
              <a:t> </a:t>
            </a:r>
            <a:r>
              <a:rPr lang="en-US" dirty="0" err="1" smtClean="0"/>
              <a:t>krizi</a:t>
            </a:r>
            <a:r>
              <a:rPr lang="en-US" dirty="0" smtClean="0"/>
              <a:t> </a:t>
            </a:r>
            <a:r>
              <a:rPr lang="sr-Latn-ME" dirty="0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njenim</a:t>
            </a:r>
            <a:r>
              <a:rPr lang="en-US" dirty="0" smtClean="0"/>
              <a:t> </a:t>
            </a:r>
            <a:r>
              <a:rPr lang="en-US" dirty="0" err="1" smtClean="0"/>
              <a:t>mogu</a:t>
            </a:r>
            <a:r>
              <a:rPr lang="sr-Latn-ME" dirty="0" smtClean="0"/>
              <a:t>ći</a:t>
            </a:r>
            <a:r>
              <a:rPr lang="en-US" dirty="0" smtClean="0"/>
              <a:t>m r</a:t>
            </a:r>
            <a:r>
              <a:rPr lang="sr-Latn-ME" dirty="0" smtClean="0"/>
              <a:t>ješ</a:t>
            </a:r>
            <a:r>
              <a:rPr lang="en-US" dirty="0" err="1" smtClean="0"/>
              <a:t>enjima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SVJETSKI DAN ENERGETSKE EFIKASNOSTI (05.03)</a:t>
            </a:r>
            <a:endParaRPr lang="en-US" dirty="0"/>
          </a:p>
        </p:txBody>
      </p:sp>
      <p:pic>
        <p:nvPicPr>
          <p:cNvPr id="5" name="Picture 4" descr="sektor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52800" y="3810000"/>
            <a:ext cx="5276850" cy="27527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energetska-efikasnost-4-638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14401" y="838200"/>
            <a:ext cx="7543800" cy="5181600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49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321491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err="1" smtClean="0"/>
              <a:t>Za</a:t>
            </a:r>
            <a:r>
              <a:rPr lang="en-US" dirty="0" smtClean="0"/>
              <a:t> rad </a:t>
            </a:r>
            <a:r>
              <a:rPr lang="en-US" dirty="0" err="1" smtClean="0"/>
              <a:t>ure</a:t>
            </a:r>
            <a:r>
              <a:rPr lang="sr-Latn-ME" dirty="0" smtClean="0"/>
              <a:t>đ</a:t>
            </a:r>
            <a:r>
              <a:rPr lang="en-US" dirty="0" err="1" smtClean="0"/>
              <a:t>aja</a:t>
            </a:r>
            <a:r>
              <a:rPr lang="en-US" dirty="0" smtClean="0"/>
              <a:t> </a:t>
            </a:r>
            <a:r>
              <a:rPr lang="en-US" dirty="0" err="1" smtClean="0"/>
              <a:t>potrebna</a:t>
            </a:r>
            <a:r>
              <a:rPr lang="en-US" dirty="0" smtClean="0"/>
              <a:t> je </a:t>
            </a:r>
            <a:r>
              <a:rPr lang="en-US" dirty="0" err="1" smtClean="0"/>
              <a:t>elektri</a:t>
            </a:r>
            <a:r>
              <a:rPr lang="sr-Latn-ME" dirty="0" smtClean="0"/>
              <a:t>č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energija</a:t>
            </a:r>
            <a:r>
              <a:rPr lang="en-US" dirty="0" smtClean="0"/>
              <a:t>.</a:t>
            </a:r>
            <a:r>
              <a:rPr lang="sr-Latn-ME" dirty="0" smtClean="0"/>
              <a:t> Z</a:t>
            </a:r>
            <a:r>
              <a:rPr lang="en-US" dirty="0" err="1" smtClean="0"/>
              <a:t>ato</a:t>
            </a:r>
            <a:r>
              <a:rPr lang="en-US" dirty="0" smtClean="0"/>
              <a:t> </a:t>
            </a:r>
            <a:r>
              <a:rPr lang="en-US" dirty="0" err="1" smtClean="0"/>
              <a:t>ka</a:t>
            </a:r>
            <a:r>
              <a:rPr lang="sr-Latn-ME" dirty="0" smtClean="0"/>
              <a:t>ž</a:t>
            </a:r>
            <a:r>
              <a:rPr lang="en-US" dirty="0" smtClean="0"/>
              <a:t>emo da je </a:t>
            </a:r>
            <a:r>
              <a:rPr lang="en-US" dirty="0" err="1" smtClean="0"/>
              <a:t>ovaj</a:t>
            </a:r>
            <a:r>
              <a:rPr lang="en-US" dirty="0" smtClean="0"/>
              <a:t> </a:t>
            </a:r>
            <a:r>
              <a:rPr lang="sr-Latn-ME" dirty="0" smtClean="0"/>
              <a:t>način </a:t>
            </a:r>
            <a:r>
              <a:rPr lang="en-US" dirty="0" err="1" smtClean="0"/>
              <a:t>veoma</a:t>
            </a:r>
            <a:r>
              <a:rPr lang="en-US" dirty="0" smtClean="0"/>
              <a:t> </a:t>
            </a:r>
            <a:r>
              <a:rPr lang="en-US" dirty="0" err="1" smtClean="0"/>
              <a:t>koristan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 err="1" smtClean="0"/>
              <a:t>Energetska</a:t>
            </a:r>
            <a:r>
              <a:rPr lang="en-US" dirty="0" smtClean="0"/>
              <a:t> </a:t>
            </a:r>
            <a:r>
              <a:rPr lang="en-US" dirty="0" err="1" smtClean="0"/>
              <a:t>efikasnost</a:t>
            </a:r>
            <a:r>
              <a:rPr lang="en-US" dirty="0" smtClean="0"/>
              <a:t> </a:t>
            </a:r>
            <a:r>
              <a:rPr lang="en-US" dirty="0" err="1" smtClean="0"/>
              <a:t>ovih</a:t>
            </a:r>
            <a:r>
              <a:rPr lang="en-US" dirty="0" smtClean="0"/>
              <a:t> </a:t>
            </a:r>
            <a:r>
              <a:rPr lang="en-US" dirty="0" err="1" smtClean="0"/>
              <a:t>ure</a:t>
            </a:r>
            <a:r>
              <a:rPr lang="sr-Latn-ME" dirty="0" smtClean="0"/>
              <a:t>đ</a:t>
            </a:r>
            <a:r>
              <a:rPr lang="en-US" dirty="0" err="1" smtClean="0"/>
              <a:t>aja</a:t>
            </a:r>
            <a:r>
              <a:rPr lang="en-US" dirty="0" smtClean="0"/>
              <a:t> je </a:t>
            </a:r>
            <a:r>
              <a:rPr lang="en-US" dirty="0" err="1" smtClean="0"/>
              <a:t>razli</a:t>
            </a:r>
            <a:r>
              <a:rPr lang="sr-Latn-ME" dirty="0" smtClean="0"/>
              <a:t>či</a:t>
            </a:r>
            <a:r>
              <a:rPr lang="en-US" dirty="0" smtClean="0"/>
              <a:t>ta.</a:t>
            </a:r>
            <a:r>
              <a:rPr lang="sr-Latn-ME" dirty="0" smtClean="0"/>
              <a:t> </a:t>
            </a:r>
            <a:r>
              <a:rPr lang="en-US" dirty="0" err="1" smtClean="0"/>
              <a:t>Savremeni</a:t>
            </a:r>
            <a:r>
              <a:rPr lang="en-US" dirty="0" smtClean="0"/>
              <a:t> </a:t>
            </a:r>
            <a:r>
              <a:rPr lang="sr-Latn-ME" dirty="0" smtClean="0"/>
              <a:t>uređaji </a:t>
            </a:r>
            <a:r>
              <a:rPr lang="en-US" dirty="0" err="1" smtClean="0"/>
              <a:t>rade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manjim</a:t>
            </a:r>
            <a:r>
              <a:rPr lang="en-US" dirty="0" smtClean="0"/>
              <a:t> </a:t>
            </a:r>
            <a:r>
              <a:rPr lang="en-US" dirty="0" err="1" smtClean="0"/>
              <a:t>tro</a:t>
            </a:r>
            <a:r>
              <a:rPr lang="sr-Latn-ME" dirty="0" smtClean="0"/>
              <a:t>š</a:t>
            </a:r>
            <a:r>
              <a:rPr lang="en-US" dirty="0" err="1" smtClean="0"/>
              <a:t>kom</a:t>
            </a:r>
            <a:r>
              <a:rPr lang="en-US" dirty="0" smtClean="0"/>
              <a:t> </a:t>
            </a:r>
            <a:r>
              <a:rPr lang="en-US" dirty="0" err="1" smtClean="0"/>
              <a:t>energije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njihova</a:t>
            </a:r>
            <a:r>
              <a:rPr lang="en-US" dirty="0" smtClean="0"/>
              <a:t>  </a:t>
            </a:r>
            <a:r>
              <a:rPr lang="en-US" dirty="0" err="1" smtClean="0"/>
              <a:t>energet</a:t>
            </a:r>
            <a:r>
              <a:rPr lang="sr-Latn-ME" dirty="0" smtClean="0"/>
              <a:t>s</a:t>
            </a:r>
            <a:r>
              <a:rPr lang="en-US" dirty="0" err="1" smtClean="0"/>
              <a:t>ka</a:t>
            </a:r>
            <a:r>
              <a:rPr lang="en-US" dirty="0" smtClean="0"/>
              <a:t> </a:t>
            </a:r>
            <a:r>
              <a:rPr lang="en-US" dirty="0" err="1" smtClean="0"/>
              <a:t>efikasnost</a:t>
            </a:r>
            <a:r>
              <a:rPr lang="en-US" dirty="0" smtClean="0"/>
              <a:t> </a:t>
            </a:r>
            <a:r>
              <a:rPr lang="en-US" dirty="0" err="1" smtClean="0"/>
              <a:t>ozna</a:t>
            </a:r>
            <a:r>
              <a:rPr lang="sr-Latn-ME" dirty="0" smtClean="0"/>
              <a:t>č</a:t>
            </a:r>
            <a:r>
              <a:rPr lang="en-US" dirty="0" smtClean="0"/>
              <a:t>ava se </a:t>
            </a:r>
            <a:r>
              <a:rPr lang="en-US" dirty="0" err="1" smtClean="0"/>
              <a:t>slovima</a:t>
            </a:r>
            <a:r>
              <a:rPr lang="en-US" dirty="0" smtClean="0"/>
              <a:t> </a:t>
            </a:r>
            <a:r>
              <a:rPr lang="en-US" dirty="0" err="1" smtClean="0"/>
              <a:t>ili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</a:t>
            </a:r>
            <a:r>
              <a:rPr lang="en-US" dirty="0" err="1" smtClean="0"/>
              <a:t>zvijezdom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49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pic>
        <p:nvPicPr>
          <p:cNvPr id="4" name="Picture 3" descr="kinee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67200" y="4191000"/>
            <a:ext cx="4114800" cy="2209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400" dirty="0" err="1" smtClean="0"/>
              <a:t>Zakon</a:t>
            </a:r>
            <a:r>
              <a:rPr lang="en-US" sz="2400" dirty="0" smtClean="0"/>
              <a:t> </a:t>
            </a:r>
            <a:r>
              <a:rPr lang="en-US" sz="2400" dirty="0" err="1" smtClean="0"/>
              <a:t>odrzanja</a:t>
            </a:r>
            <a:r>
              <a:rPr lang="en-US" sz="2400" dirty="0" smtClean="0"/>
              <a:t> </a:t>
            </a:r>
            <a:r>
              <a:rPr lang="en-US" sz="2400" dirty="0" err="1" smtClean="0"/>
              <a:t>energije</a:t>
            </a:r>
            <a:r>
              <a:rPr lang="en-US" sz="2400" dirty="0" smtClean="0"/>
              <a:t> </a:t>
            </a:r>
            <a:r>
              <a:rPr lang="en-US" sz="2400" dirty="0" err="1" smtClean="0"/>
              <a:t>ima</a:t>
            </a:r>
            <a:r>
              <a:rPr lang="en-US" sz="2400" dirty="0" smtClean="0"/>
              <a:t> </a:t>
            </a:r>
            <a:r>
              <a:rPr lang="en-US" sz="2400" dirty="0" err="1" smtClean="0"/>
              <a:t>univerzalno</a:t>
            </a:r>
            <a:r>
              <a:rPr lang="en-US" sz="2400" dirty="0" smtClean="0"/>
              <a:t> </a:t>
            </a:r>
            <a:r>
              <a:rPr lang="en-US" sz="2400" dirty="0" err="1" smtClean="0"/>
              <a:t>zna</a:t>
            </a:r>
            <a:r>
              <a:rPr lang="sr-Latn-ME" sz="2400" dirty="0" smtClean="0"/>
              <a:t>č</a:t>
            </a:r>
            <a:r>
              <a:rPr lang="en-US" sz="2400" dirty="0" err="1" smtClean="0"/>
              <a:t>enje</a:t>
            </a:r>
            <a:r>
              <a:rPr lang="en-US" sz="2400" dirty="0" smtClean="0"/>
              <a:t> </a:t>
            </a:r>
            <a:r>
              <a:rPr lang="en-US" sz="2400" dirty="0" err="1" smtClean="0"/>
              <a:t>i</a:t>
            </a:r>
            <a:r>
              <a:rPr lang="en-US" sz="2400" dirty="0" smtClean="0"/>
              <a:t> </a:t>
            </a:r>
            <a:r>
              <a:rPr lang="en-US" sz="2400" dirty="0" err="1" smtClean="0"/>
              <a:t>njegova</a:t>
            </a:r>
            <a:r>
              <a:rPr lang="en-US" sz="2400" dirty="0" smtClean="0"/>
              <a:t> </a:t>
            </a:r>
            <a:r>
              <a:rPr lang="en-US" sz="2400" dirty="0" err="1" smtClean="0"/>
              <a:t>definicija</a:t>
            </a:r>
            <a:r>
              <a:rPr lang="en-US" sz="2400" dirty="0" smtClean="0"/>
              <a:t> </a:t>
            </a:r>
            <a:r>
              <a:rPr lang="en-US" sz="2400" dirty="0" err="1" smtClean="0"/>
              <a:t>glasi</a:t>
            </a:r>
            <a:r>
              <a:rPr lang="en-US" sz="2400" dirty="0" smtClean="0"/>
              <a:t>:</a:t>
            </a:r>
            <a:endParaRPr lang="sr-Latn-ME" sz="2400" dirty="0" smtClean="0"/>
          </a:p>
          <a:p>
            <a:pPr>
              <a:buFont typeface="Wingdings" panose="05000000000000000000" pitchFamily="2" charset="2"/>
              <a:buChar char="Ø"/>
            </a:pPr>
            <a:endParaRPr lang="en-US" sz="24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sz="2400" b="1" i="1" dirty="0" err="1" smtClean="0">
                <a:solidFill>
                  <a:srgbClr val="0070C0"/>
                </a:solidFill>
              </a:rPr>
              <a:t>Energija</a:t>
            </a:r>
            <a:r>
              <a:rPr lang="en-US" sz="2400" b="1" i="1" dirty="0" smtClean="0">
                <a:solidFill>
                  <a:srgbClr val="0070C0"/>
                </a:solidFill>
              </a:rPr>
              <a:t> ne </a:t>
            </a:r>
            <a:r>
              <a:rPr lang="en-US" sz="2400" b="1" i="1" dirty="0" err="1" smtClean="0">
                <a:solidFill>
                  <a:srgbClr val="0070C0"/>
                </a:solidFill>
              </a:rPr>
              <a:t>moze</a:t>
            </a:r>
            <a:r>
              <a:rPr lang="en-US" sz="2400" b="1" i="1" dirty="0" smtClean="0">
                <a:solidFill>
                  <a:srgbClr val="0070C0"/>
                </a:solidFill>
              </a:rPr>
              <a:t> da se </a:t>
            </a:r>
            <a:r>
              <a:rPr lang="en-US" sz="2400" b="1" i="1" dirty="0" err="1" smtClean="0">
                <a:solidFill>
                  <a:srgbClr val="0070C0"/>
                </a:solidFill>
              </a:rPr>
              <a:t>uni</a:t>
            </a:r>
            <a:r>
              <a:rPr lang="sr-Latn-ME" sz="2400" b="1" i="1" dirty="0" smtClean="0">
                <a:solidFill>
                  <a:srgbClr val="0070C0"/>
                </a:solidFill>
              </a:rPr>
              <a:t>š</a:t>
            </a:r>
            <a:r>
              <a:rPr lang="en-US" sz="2400" b="1" i="1" dirty="0" err="1" smtClean="0">
                <a:solidFill>
                  <a:srgbClr val="0070C0"/>
                </a:solidFill>
              </a:rPr>
              <a:t>ti</a:t>
            </a:r>
            <a:r>
              <a:rPr lang="en-US" sz="2400" b="1" i="1" dirty="0" smtClean="0">
                <a:solidFill>
                  <a:srgbClr val="0070C0"/>
                </a:solidFill>
              </a:rPr>
              <a:t>,</a:t>
            </a:r>
            <a:r>
              <a:rPr lang="sr-Latn-ME" sz="2400" b="1" i="1" dirty="0" smtClean="0">
                <a:solidFill>
                  <a:srgbClr val="0070C0"/>
                </a:solidFill>
              </a:rPr>
              <a:t> </a:t>
            </a:r>
            <a:r>
              <a:rPr lang="en-US" sz="2400" b="1" i="1" dirty="0" err="1" smtClean="0">
                <a:solidFill>
                  <a:srgbClr val="0070C0"/>
                </a:solidFill>
              </a:rPr>
              <a:t>ni</a:t>
            </a:r>
            <a:r>
              <a:rPr lang="en-US" sz="2400" b="1" i="1" dirty="0" smtClean="0">
                <a:solidFill>
                  <a:srgbClr val="0070C0"/>
                </a:solidFill>
              </a:rPr>
              <a:t> da se </a:t>
            </a:r>
            <a:r>
              <a:rPr lang="en-US" sz="2400" b="1" i="1" dirty="0" err="1" smtClean="0">
                <a:solidFill>
                  <a:srgbClr val="0070C0"/>
                </a:solidFill>
              </a:rPr>
              <a:t>stvori</a:t>
            </a:r>
            <a:r>
              <a:rPr lang="en-US" sz="2400" b="1" i="1" dirty="0" smtClean="0">
                <a:solidFill>
                  <a:srgbClr val="0070C0"/>
                </a:solidFill>
              </a:rPr>
              <a:t> </a:t>
            </a:r>
            <a:r>
              <a:rPr lang="en-US" sz="2400" b="1" i="1" dirty="0" err="1" smtClean="0">
                <a:solidFill>
                  <a:srgbClr val="0070C0"/>
                </a:solidFill>
              </a:rPr>
              <a:t>ni</a:t>
            </a:r>
            <a:r>
              <a:rPr lang="en-US" sz="2400" b="1" i="1" dirty="0" smtClean="0">
                <a:solidFill>
                  <a:srgbClr val="0070C0"/>
                </a:solidFill>
              </a:rPr>
              <a:t> </a:t>
            </a:r>
            <a:r>
              <a:rPr lang="en-US" sz="2400" b="1" i="1" dirty="0" err="1" smtClean="0">
                <a:solidFill>
                  <a:srgbClr val="0070C0"/>
                </a:solidFill>
              </a:rPr>
              <a:t>iz</a:t>
            </a:r>
            <a:r>
              <a:rPr lang="en-US" sz="2400" b="1" i="1" dirty="0" smtClean="0">
                <a:solidFill>
                  <a:srgbClr val="0070C0"/>
                </a:solidFill>
              </a:rPr>
              <a:t> </a:t>
            </a:r>
            <a:r>
              <a:rPr lang="sr-Latn-ME" sz="2400" b="1" i="1" dirty="0" err="1" smtClean="0">
                <a:solidFill>
                  <a:srgbClr val="0070C0"/>
                </a:solidFill>
              </a:rPr>
              <a:t>č</a:t>
            </a:r>
            <a:r>
              <a:rPr lang="en-US" sz="2400" b="1" i="1" dirty="0" err="1" smtClean="0">
                <a:solidFill>
                  <a:srgbClr val="0070C0"/>
                </a:solidFill>
              </a:rPr>
              <a:t>ega</a:t>
            </a:r>
            <a:r>
              <a:rPr lang="en-US" sz="2400" b="1" i="1" dirty="0" smtClean="0">
                <a:solidFill>
                  <a:srgbClr val="0070C0"/>
                </a:solidFill>
              </a:rPr>
              <a:t>;</a:t>
            </a:r>
            <a:r>
              <a:rPr lang="sr-Latn-ME" sz="2400" b="1" i="1" dirty="0" smtClean="0">
                <a:solidFill>
                  <a:srgbClr val="0070C0"/>
                </a:solidFill>
              </a:rPr>
              <a:t> </a:t>
            </a:r>
            <a:r>
              <a:rPr lang="en-US" sz="2400" b="1" i="1" dirty="0" err="1" smtClean="0">
                <a:solidFill>
                  <a:srgbClr val="0070C0"/>
                </a:solidFill>
              </a:rPr>
              <a:t>ona</a:t>
            </a:r>
            <a:r>
              <a:rPr lang="en-US" sz="2400" b="1" i="1" dirty="0" smtClean="0">
                <a:solidFill>
                  <a:srgbClr val="0070C0"/>
                </a:solidFill>
              </a:rPr>
              <a:t> </a:t>
            </a:r>
            <a:r>
              <a:rPr lang="sr-Latn-ME" sz="2400" b="1" i="1" dirty="0" smtClean="0">
                <a:solidFill>
                  <a:srgbClr val="0070C0"/>
                </a:solidFill>
              </a:rPr>
              <a:t>može </a:t>
            </a:r>
            <a:r>
              <a:rPr lang="en-US" sz="2400" b="1" i="1" dirty="0" err="1" smtClean="0">
                <a:solidFill>
                  <a:srgbClr val="0070C0"/>
                </a:solidFill>
              </a:rPr>
              <a:t>samo</a:t>
            </a:r>
            <a:r>
              <a:rPr lang="en-US" sz="2400" b="1" i="1" dirty="0" smtClean="0">
                <a:solidFill>
                  <a:srgbClr val="0070C0"/>
                </a:solidFill>
              </a:rPr>
              <a:t> da </a:t>
            </a:r>
            <a:r>
              <a:rPr lang="en-US" sz="2400" b="1" i="1" dirty="0" err="1" smtClean="0">
                <a:solidFill>
                  <a:srgbClr val="0070C0"/>
                </a:solidFill>
              </a:rPr>
              <a:t>prelazi</a:t>
            </a:r>
            <a:r>
              <a:rPr lang="en-US" sz="2400" b="1" i="1" dirty="0" smtClean="0">
                <a:solidFill>
                  <a:srgbClr val="0070C0"/>
                </a:solidFill>
              </a:rPr>
              <a:t> </a:t>
            </a:r>
            <a:r>
              <a:rPr lang="en-US" sz="2400" b="1" i="1" dirty="0" err="1" smtClean="0">
                <a:solidFill>
                  <a:srgbClr val="0070C0"/>
                </a:solidFill>
              </a:rPr>
              <a:t>sa</a:t>
            </a:r>
            <a:r>
              <a:rPr lang="en-US" sz="2400" b="1" i="1" dirty="0" smtClean="0">
                <a:solidFill>
                  <a:srgbClr val="0070C0"/>
                </a:solidFill>
              </a:rPr>
              <a:t> </a:t>
            </a:r>
            <a:r>
              <a:rPr lang="en-US" sz="2400" b="1" i="1" dirty="0" err="1" smtClean="0">
                <a:solidFill>
                  <a:srgbClr val="0070C0"/>
                </a:solidFill>
              </a:rPr>
              <a:t>jednog</a:t>
            </a:r>
            <a:r>
              <a:rPr lang="en-US" sz="2400" b="1" i="1" dirty="0" smtClean="0">
                <a:solidFill>
                  <a:srgbClr val="0070C0"/>
                </a:solidFill>
              </a:rPr>
              <a:t> </a:t>
            </a:r>
            <a:r>
              <a:rPr lang="en-US" sz="2400" b="1" i="1" dirty="0" err="1" smtClean="0">
                <a:solidFill>
                  <a:srgbClr val="0070C0"/>
                </a:solidFill>
              </a:rPr>
              <a:t>na</a:t>
            </a:r>
            <a:r>
              <a:rPr lang="en-US" sz="2400" b="1" i="1" dirty="0" smtClean="0">
                <a:solidFill>
                  <a:srgbClr val="0070C0"/>
                </a:solidFill>
              </a:rPr>
              <a:t> </a:t>
            </a:r>
            <a:r>
              <a:rPr lang="en-US" sz="2400" b="1" i="1" dirty="0" err="1" smtClean="0">
                <a:solidFill>
                  <a:srgbClr val="0070C0"/>
                </a:solidFill>
              </a:rPr>
              <a:t>drugo</a:t>
            </a:r>
            <a:r>
              <a:rPr lang="en-US" sz="2400" b="1" i="1" dirty="0" smtClean="0">
                <a:solidFill>
                  <a:srgbClr val="0070C0"/>
                </a:solidFill>
              </a:rPr>
              <a:t> </a:t>
            </a:r>
            <a:r>
              <a:rPr lang="en-US" sz="2400" b="1" i="1" dirty="0" err="1" smtClean="0">
                <a:solidFill>
                  <a:srgbClr val="0070C0"/>
                </a:solidFill>
              </a:rPr>
              <a:t>tijelo</a:t>
            </a:r>
            <a:r>
              <a:rPr lang="en-US" sz="2400" b="1" i="1" dirty="0" smtClean="0">
                <a:solidFill>
                  <a:srgbClr val="0070C0"/>
                </a:solidFill>
              </a:rPr>
              <a:t> </a:t>
            </a:r>
            <a:r>
              <a:rPr lang="en-US" sz="2400" b="1" i="1" dirty="0" err="1" smtClean="0">
                <a:solidFill>
                  <a:srgbClr val="0070C0"/>
                </a:solidFill>
              </a:rPr>
              <a:t>ili</a:t>
            </a:r>
            <a:r>
              <a:rPr lang="en-US" sz="2400" b="1" i="1" dirty="0" smtClean="0">
                <a:solidFill>
                  <a:srgbClr val="0070C0"/>
                </a:solidFill>
              </a:rPr>
              <a:t> da se </a:t>
            </a:r>
            <a:r>
              <a:rPr lang="en-US" sz="2400" b="1" i="1" dirty="0" err="1" smtClean="0">
                <a:solidFill>
                  <a:srgbClr val="0070C0"/>
                </a:solidFill>
              </a:rPr>
              <a:t>transformi</a:t>
            </a:r>
            <a:r>
              <a:rPr lang="sr-Latn-ME" sz="2400" b="1" i="1" dirty="0" smtClean="0">
                <a:solidFill>
                  <a:srgbClr val="0070C0"/>
                </a:solidFill>
              </a:rPr>
              <a:t>š</a:t>
            </a:r>
            <a:r>
              <a:rPr lang="en-US" sz="2400" b="1" i="1" dirty="0" smtClean="0">
                <a:solidFill>
                  <a:srgbClr val="0070C0"/>
                </a:solidFill>
              </a:rPr>
              <a:t>e </a:t>
            </a:r>
            <a:r>
              <a:rPr lang="en-US" sz="2400" b="1" i="1" dirty="0" err="1" smtClean="0">
                <a:solidFill>
                  <a:srgbClr val="0070C0"/>
                </a:solidFill>
              </a:rPr>
              <a:t>iz</a:t>
            </a:r>
            <a:r>
              <a:rPr lang="en-US" sz="2400" b="1" i="1" dirty="0" smtClean="0">
                <a:solidFill>
                  <a:srgbClr val="0070C0"/>
                </a:solidFill>
              </a:rPr>
              <a:t> </a:t>
            </a:r>
            <a:r>
              <a:rPr lang="en-US" sz="2400" b="1" i="1" dirty="0" err="1" smtClean="0">
                <a:solidFill>
                  <a:srgbClr val="0070C0"/>
                </a:solidFill>
              </a:rPr>
              <a:t>jednog</a:t>
            </a:r>
            <a:r>
              <a:rPr lang="en-US" sz="2400" b="1" i="1" dirty="0" smtClean="0">
                <a:solidFill>
                  <a:srgbClr val="0070C0"/>
                </a:solidFill>
              </a:rPr>
              <a:t> u </a:t>
            </a:r>
            <a:r>
              <a:rPr lang="en-US" sz="2400" b="1" i="1" dirty="0" err="1" smtClean="0">
                <a:solidFill>
                  <a:srgbClr val="0070C0"/>
                </a:solidFill>
              </a:rPr>
              <a:t>druge</a:t>
            </a:r>
            <a:r>
              <a:rPr lang="en-US" sz="2400" b="1" i="1" dirty="0" smtClean="0">
                <a:solidFill>
                  <a:srgbClr val="0070C0"/>
                </a:solidFill>
              </a:rPr>
              <a:t> </a:t>
            </a:r>
            <a:r>
              <a:rPr lang="en-US" sz="2400" b="1" i="1" dirty="0" err="1" smtClean="0">
                <a:solidFill>
                  <a:srgbClr val="0070C0"/>
                </a:solidFill>
              </a:rPr>
              <a:t>oblike</a:t>
            </a:r>
            <a:r>
              <a:rPr lang="en-US" sz="2400" b="1" i="1" dirty="0" smtClean="0">
                <a:solidFill>
                  <a:srgbClr val="0070C0"/>
                </a:solidFill>
              </a:rPr>
              <a:t>.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24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err="1" smtClean="0"/>
              <a:t>Zakon</a:t>
            </a:r>
            <a:r>
              <a:rPr lang="en-US" sz="2400" dirty="0" smtClean="0"/>
              <a:t> </a:t>
            </a:r>
            <a:r>
              <a:rPr lang="en-US" sz="2400" dirty="0" err="1" smtClean="0"/>
              <a:t>odrzanja</a:t>
            </a:r>
            <a:r>
              <a:rPr lang="en-US" sz="2400" dirty="0" smtClean="0"/>
              <a:t> </a:t>
            </a:r>
            <a:r>
              <a:rPr lang="en-US" sz="2400" dirty="0" err="1" smtClean="0"/>
              <a:t>energije</a:t>
            </a:r>
            <a:r>
              <a:rPr lang="en-US" sz="2400" dirty="0" smtClean="0"/>
              <a:t> je </a:t>
            </a:r>
            <a:r>
              <a:rPr lang="en-US" sz="2400" dirty="0" err="1" smtClean="0"/>
              <a:t>fundamentalni</a:t>
            </a:r>
            <a:r>
              <a:rPr lang="en-US" sz="2400" dirty="0" smtClean="0"/>
              <a:t> </a:t>
            </a:r>
            <a:r>
              <a:rPr lang="en-US" sz="2400" dirty="0" err="1" smtClean="0"/>
              <a:t>zakon</a:t>
            </a:r>
            <a:r>
              <a:rPr lang="en-US" sz="2400" dirty="0" smtClean="0"/>
              <a:t> </a:t>
            </a:r>
            <a:r>
              <a:rPr lang="en-US" sz="2400" dirty="0" err="1" smtClean="0"/>
              <a:t>prirode</a:t>
            </a: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dirty="0" err="1" smtClean="0">
                <a:solidFill>
                  <a:srgbClr val="0070C0"/>
                </a:solidFill>
              </a:rPr>
              <a:t>Znamo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sr-Latn-ME" sz="2800" dirty="0" smtClean="0">
                <a:solidFill>
                  <a:srgbClr val="0070C0"/>
                </a:solidFill>
              </a:rPr>
              <a:t>šta </a:t>
            </a:r>
            <a:r>
              <a:rPr lang="en-US" sz="2800" dirty="0" smtClean="0">
                <a:solidFill>
                  <a:srgbClr val="0070C0"/>
                </a:solidFill>
              </a:rPr>
              <a:t>je </a:t>
            </a:r>
            <a:r>
              <a:rPr lang="en-US" sz="2800" dirty="0" err="1" smtClean="0">
                <a:solidFill>
                  <a:srgbClr val="0070C0"/>
                </a:solidFill>
              </a:rPr>
              <a:t>energija,ali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sr-Latn-ME" sz="2800" dirty="0" smtClean="0">
                <a:solidFill>
                  <a:srgbClr val="0070C0"/>
                </a:solidFill>
              </a:rPr>
              <a:t>još </a:t>
            </a:r>
            <a:r>
              <a:rPr lang="en-US" sz="2800" dirty="0" err="1" smtClean="0">
                <a:solidFill>
                  <a:srgbClr val="0070C0"/>
                </a:solidFill>
              </a:rPr>
              <a:t>nismo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sr-Latn-ME" sz="2800" dirty="0" smtClean="0">
                <a:solidFill>
                  <a:srgbClr val="0070C0"/>
                </a:solidFill>
              </a:rPr>
              <a:t>naučili </a:t>
            </a:r>
            <a:r>
              <a:rPr lang="en-US" sz="2800" dirty="0" smtClean="0">
                <a:solidFill>
                  <a:srgbClr val="0070C0"/>
                </a:solidFill>
              </a:rPr>
              <a:t>da je </a:t>
            </a:r>
            <a:r>
              <a:rPr lang="en-US" sz="2800" dirty="0" err="1" smtClean="0">
                <a:solidFill>
                  <a:srgbClr val="0070C0"/>
                </a:solidFill>
              </a:rPr>
              <a:t>racionalno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</a:rPr>
              <a:t>koristimo</a:t>
            </a:r>
            <a:endParaRPr lang="en-US" sz="28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97691"/>
          </a:xfrm>
        </p:spPr>
        <p:txBody>
          <a:bodyPr/>
          <a:lstStyle/>
          <a:p>
            <a:r>
              <a:rPr lang="en-US" dirty="0" err="1" smtClean="0"/>
              <a:t>Ulo</a:t>
            </a:r>
            <a:r>
              <a:rPr lang="sr-Latn-ME" dirty="0" smtClean="0"/>
              <a:t>ž</a:t>
            </a:r>
            <a:r>
              <a:rPr lang="en-US" dirty="0" err="1" smtClean="0"/>
              <a:t>ena</a:t>
            </a:r>
            <a:r>
              <a:rPr lang="en-US" dirty="0" smtClean="0"/>
              <a:t> </a:t>
            </a:r>
            <a:r>
              <a:rPr lang="en-US" dirty="0" err="1" smtClean="0"/>
              <a:t>energija</a:t>
            </a:r>
            <a:r>
              <a:rPr lang="en-US" dirty="0" smtClean="0"/>
              <a:t> </a:t>
            </a:r>
            <a:r>
              <a:rPr lang="en-US" dirty="0" err="1" smtClean="0"/>
              <a:t>jednaka</a:t>
            </a:r>
            <a:r>
              <a:rPr lang="en-US" dirty="0" smtClean="0"/>
              <a:t> je </a:t>
            </a:r>
            <a:r>
              <a:rPr lang="en-US" dirty="0" err="1" smtClean="0"/>
              <a:t>zbiru</a:t>
            </a:r>
            <a:r>
              <a:rPr lang="en-US" dirty="0" smtClean="0"/>
              <a:t> </a:t>
            </a:r>
            <a:r>
              <a:rPr lang="en-US" dirty="0" err="1" smtClean="0"/>
              <a:t>korisne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izgubljene</a:t>
            </a:r>
            <a:r>
              <a:rPr lang="en-US" dirty="0" smtClean="0"/>
              <a:t> </a:t>
            </a:r>
            <a:r>
              <a:rPr lang="en-US" dirty="0" err="1" smtClean="0"/>
              <a:t>energije</a:t>
            </a:r>
            <a:r>
              <a:rPr lang="en-US" dirty="0" smtClean="0"/>
              <a:t> </a:t>
            </a:r>
            <a:r>
              <a:rPr lang="en-US" dirty="0" err="1" smtClean="0"/>
              <a:t>tj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                          </a:t>
            </a:r>
            <a:r>
              <a:rPr lang="en-US" dirty="0" err="1" smtClean="0"/>
              <a:t>Eu</a:t>
            </a:r>
            <a:r>
              <a:rPr lang="en-US" dirty="0" smtClean="0"/>
              <a:t>=</a:t>
            </a:r>
            <a:r>
              <a:rPr lang="en-US" dirty="0" err="1" smtClean="0"/>
              <a:t>Ek+Ei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r>
              <a:rPr lang="en-US" dirty="0" err="1" smtClean="0"/>
              <a:t>Koeficijent</a:t>
            </a:r>
            <a:r>
              <a:rPr lang="en-US" dirty="0" smtClean="0"/>
              <a:t> </a:t>
            </a:r>
            <a:r>
              <a:rPr lang="en-US" dirty="0" err="1" smtClean="0"/>
              <a:t>korisnog</a:t>
            </a:r>
            <a:r>
              <a:rPr lang="en-US" dirty="0" smtClean="0"/>
              <a:t> </a:t>
            </a:r>
            <a:r>
              <a:rPr lang="en-US" dirty="0" err="1" smtClean="0"/>
              <a:t>dejstva</a:t>
            </a:r>
            <a:r>
              <a:rPr lang="en-US" dirty="0" smtClean="0"/>
              <a:t> </a:t>
            </a:r>
            <a:r>
              <a:rPr lang="en-US" dirty="0" err="1" smtClean="0"/>
              <a:t>odre</a:t>
            </a:r>
            <a:r>
              <a:rPr lang="sr-Latn-ME" dirty="0" smtClean="0"/>
              <a:t>đ</a:t>
            </a:r>
            <a:r>
              <a:rPr lang="en-US" dirty="0" err="1" smtClean="0"/>
              <a:t>en</a:t>
            </a:r>
            <a:r>
              <a:rPr lang="en-US" dirty="0" smtClean="0"/>
              <a:t> je </a:t>
            </a:r>
            <a:r>
              <a:rPr lang="en-US" dirty="0" err="1" smtClean="0"/>
              <a:t>odnosom</a:t>
            </a:r>
            <a:r>
              <a:rPr lang="en-US" dirty="0" smtClean="0"/>
              <a:t> </a:t>
            </a:r>
            <a:r>
              <a:rPr lang="en-US" dirty="0" err="1" smtClean="0"/>
              <a:t>korisne</a:t>
            </a:r>
            <a:r>
              <a:rPr lang="en-US" dirty="0" smtClean="0"/>
              <a:t> </a:t>
            </a:r>
            <a:r>
              <a:rPr lang="sr-Latn-ME" dirty="0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ulo</a:t>
            </a:r>
            <a:r>
              <a:rPr lang="sr-Latn-ME" dirty="0" smtClean="0"/>
              <a:t>ž</a:t>
            </a:r>
            <a:r>
              <a:rPr lang="en-US" dirty="0" err="1" smtClean="0"/>
              <a:t>ene</a:t>
            </a:r>
            <a:r>
              <a:rPr lang="en-US" dirty="0" smtClean="0"/>
              <a:t> </a:t>
            </a:r>
            <a:r>
              <a:rPr lang="en-US" dirty="0" err="1" smtClean="0"/>
              <a:t>energije,tj</a:t>
            </a:r>
            <a:r>
              <a:rPr lang="en-US" dirty="0" smtClean="0"/>
              <a:t>. </a:t>
            </a:r>
            <a:r>
              <a:rPr lang="sr-Latn-ME" dirty="0" err="1"/>
              <a:t>k</a:t>
            </a:r>
            <a:r>
              <a:rPr lang="en-US" dirty="0" err="1" smtClean="0"/>
              <a:t>orisne</a:t>
            </a:r>
            <a:r>
              <a:rPr lang="en-US" dirty="0" smtClean="0"/>
              <a:t> </a:t>
            </a:r>
            <a:r>
              <a:rPr lang="sr-Latn-ME" dirty="0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ulo</a:t>
            </a:r>
            <a:r>
              <a:rPr lang="sr-Latn-ME" dirty="0" smtClean="0"/>
              <a:t>ž</a:t>
            </a:r>
            <a:r>
              <a:rPr lang="en-US" dirty="0" err="1" smtClean="0"/>
              <a:t>ene</a:t>
            </a:r>
            <a:r>
              <a:rPr lang="en-US" dirty="0" smtClean="0"/>
              <a:t> </a:t>
            </a:r>
            <a:r>
              <a:rPr lang="en-US" dirty="0" err="1" smtClean="0"/>
              <a:t>snage</a:t>
            </a:r>
            <a:r>
              <a:rPr lang="en-US" dirty="0" smtClean="0"/>
              <a:t>: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</a:p>
          <a:p>
            <a:endParaRPr lang="en-US" sz="2000" i="1" dirty="0" smtClean="0"/>
          </a:p>
          <a:p>
            <a:r>
              <a:rPr lang="en-US" sz="2000" i="1" dirty="0" err="1" smtClean="0"/>
              <a:t>Gdje</a:t>
            </a:r>
            <a:r>
              <a:rPr lang="en-US" sz="2000" i="1" dirty="0" smtClean="0"/>
              <a:t> je P </a:t>
            </a:r>
            <a:r>
              <a:rPr lang="en-US" sz="2000" i="1" dirty="0" err="1" smtClean="0"/>
              <a:t>ozna</a:t>
            </a:r>
            <a:r>
              <a:rPr lang="sr-Latn-ME" sz="2000" i="1" dirty="0" smtClean="0"/>
              <a:t>č</a:t>
            </a:r>
            <a:r>
              <a:rPr lang="en-US" sz="2000" i="1" dirty="0" err="1" smtClean="0"/>
              <a:t>ena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snaga</a:t>
            </a:r>
            <a:r>
              <a:rPr lang="en-US" sz="2000" i="1" dirty="0" smtClean="0"/>
              <a:t>.</a:t>
            </a:r>
            <a:endParaRPr lang="en-US" sz="2000" i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87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 flipH="1">
            <a:off x="2209800" y="1905000"/>
            <a:ext cx="45720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solidFill>
                  <a:schemeClr val="tx1"/>
                </a:solidFill>
              </a:rPr>
              <a:t>Eu</a:t>
            </a:r>
            <a:r>
              <a:rPr lang="en-US" sz="4000" dirty="0" smtClean="0">
                <a:solidFill>
                  <a:schemeClr val="tx1"/>
                </a:solidFill>
              </a:rPr>
              <a:t>=</a:t>
            </a:r>
            <a:r>
              <a:rPr lang="en-US" sz="4000" dirty="0" err="1" smtClean="0">
                <a:solidFill>
                  <a:schemeClr val="tx1"/>
                </a:solidFill>
              </a:rPr>
              <a:t>Ek+Ei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286000" y="4343400"/>
            <a:ext cx="42672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chemeClr val="tx1"/>
                </a:solidFill>
              </a:rPr>
              <a:t>ɳ=</a:t>
            </a:r>
            <a:r>
              <a:rPr lang="en-US" sz="4000" dirty="0" err="1" smtClean="0">
                <a:solidFill>
                  <a:schemeClr val="tx1"/>
                </a:solidFill>
              </a:rPr>
              <a:t>Ek</a:t>
            </a:r>
            <a:r>
              <a:rPr lang="en-US" sz="4000" dirty="0" smtClean="0">
                <a:solidFill>
                  <a:schemeClr val="tx1"/>
                </a:solidFill>
              </a:rPr>
              <a:t>/</a:t>
            </a:r>
            <a:r>
              <a:rPr lang="en-US" sz="4000" dirty="0" err="1" smtClean="0">
                <a:solidFill>
                  <a:schemeClr val="tx1"/>
                </a:solidFill>
              </a:rPr>
              <a:t>Eu</a:t>
            </a:r>
            <a:r>
              <a:rPr lang="en-US" sz="4000" dirty="0" smtClean="0">
                <a:solidFill>
                  <a:schemeClr val="tx1"/>
                </a:solidFill>
              </a:rPr>
              <a:t>=</a:t>
            </a:r>
            <a:r>
              <a:rPr lang="en-US" sz="4000" dirty="0" err="1" smtClean="0">
                <a:solidFill>
                  <a:schemeClr val="tx1"/>
                </a:solidFill>
              </a:rPr>
              <a:t>Pk</a:t>
            </a:r>
            <a:r>
              <a:rPr lang="en-US" sz="4000" dirty="0" smtClean="0">
                <a:solidFill>
                  <a:schemeClr val="tx1"/>
                </a:solidFill>
              </a:rPr>
              <a:t>/</a:t>
            </a:r>
            <a:r>
              <a:rPr lang="en-US" sz="4000" dirty="0" err="1" smtClean="0">
                <a:solidFill>
                  <a:schemeClr val="tx1"/>
                </a:solidFill>
              </a:rPr>
              <a:t>Pu</a:t>
            </a:r>
            <a:endParaRPr lang="en-US" sz="4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016691"/>
          </a:xfrm>
        </p:spPr>
        <p:txBody>
          <a:bodyPr>
            <a:normAutofit/>
          </a:bodyPr>
          <a:lstStyle/>
          <a:p>
            <a:r>
              <a:rPr lang="en-US" sz="2400" dirty="0" err="1" smtClean="0"/>
              <a:t>Prilikom</a:t>
            </a:r>
            <a:r>
              <a:rPr lang="en-US" sz="2400" dirty="0" smtClean="0"/>
              <a:t> </a:t>
            </a:r>
            <a:r>
              <a:rPr lang="en-US" sz="2400" dirty="0" err="1" smtClean="0"/>
              <a:t>gradnje</a:t>
            </a:r>
            <a:r>
              <a:rPr lang="en-US" sz="2400" dirty="0" smtClean="0"/>
              <a:t> </a:t>
            </a:r>
            <a:r>
              <a:rPr lang="en-US" sz="2400" dirty="0" err="1" smtClean="0"/>
              <a:t>ili</a:t>
            </a:r>
            <a:r>
              <a:rPr lang="en-US" sz="2400" dirty="0" smtClean="0"/>
              <a:t> </a:t>
            </a:r>
            <a:r>
              <a:rPr lang="en-US" sz="2400" dirty="0" err="1" smtClean="0"/>
              <a:t>renoviranja</a:t>
            </a:r>
            <a:r>
              <a:rPr lang="en-US" sz="2400" dirty="0" smtClean="0"/>
              <a:t> </a:t>
            </a:r>
            <a:r>
              <a:rPr lang="en-US" sz="2400" dirty="0" err="1" smtClean="0"/>
              <a:t>ku</a:t>
            </a:r>
            <a:r>
              <a:rPr lang="sr-Latn-ME" sz="2400" dirty="0" smtClean="0"/>
              <a:t>ć</a:t>
            </a:r>
            <a:r>
              <a:rPr lang="en-US" sz="2400" dirty="0" smtClean="0"/>
              <a:t>e </a:t>
            </a:r>
            <a:r>
              <a:rPr lang="en-US" sz="2400" dirty="0" err="1" smtClean="0"/>
              <a:t>postaviti</a:t>
            </a:r>
            <a:r>
              <a:rPr lang="en-US" sz="2400" dirty="0" smtClean="0"/>
              <a:t> </a:t>
            </a:r>
            <a:r>
              <a:rPr lang="en-US" sz="2400" dirty="0" err="1" smtClean="0"/>
              <a:t>izolaciju</a:t>
            </a:r>
            <a:r>
              <a:rPr lang="en-US" sz="2400" dirty="0" smtClean="0"/>
              <a:t> </a:t>
            </a:r>
            <a:r>
              <a:rPr lang="en-US" sz="2400" dirty="0" err="1" smtClean="0"/>
              <a:t>na</a:t>
            </a:r>
            <a:r>
              <a:rPr lang="en-US" sz="2400" dirty="0" smtClean="0"/>
              <a:t> s</a:t>
            </a:r>
            <a:r>
              <a:rPr lang="sr-Latn-ME" sz="2400" dirty="0" smtClean="0"/>
              <a:t>p</a:t>
            </a:r>
            <a:r>
              <a:rPr lang="en-US" sz="2400" dirty="0" err="1" smtClean="0"/>
              <a:t>oljasnjim</a:t>
            </a:r>
            <a:r>
              <a:rPr lang="en-US" sz="2400" dirty="0" smtClean="0"/>
              <a:t> </a:t>
            </a:r>
            <a:r>
              <a:rPr lang="en-US" sz="2400" dirty="0" err="1" smtClean="0"/>
              <a:t>zidovima</a:t>
            </a:r>
            <a:r>
              <a:rPr lang="en-US" sz="2400" dirty="0" smtClean="0"/>
              <a:t> </a:t>
            </a:r>
            <a:r>
              <a:rPr lang="sr-Latn-ME" sz="2400" dirty="0" smtClean="0"/>
              <a:t>i</a:t>
            </a:r>
            <a:r>
              <a:rPr lang="en-US" sz="2400" dirty="0" smtClean="0"/>
              <a:t> </a:t>
            </a:r>
            <a:r>
              <a:rPr lang="en-US" sz="2400" dirty="0" err="1" smtClean="0"/>
              <a:t>na</a:t>
            </a:r>
            <a:r>
              <a:rPr lang="en-US" sz="2400" dirty="0" smtClean="0"/>
              <a:t> </a:t>
            </a:r>
            <a:r>
              <a:rPr lang="en-US" sz="2400" dirty="0" err="1" smtClean="0"/>
              <a:t>krovn</a:t>
            </a:r>
            <a:r>
              <a:rPr lang="sr-Latn-ME" sz="2400" dirty="0" smtClean="0"/>
              <a:t>o</a:t>
            </a:r>
            <a:r>
              <a:rPr lang="en-US" sz="2400" dirty="0" smtClean="0"/>
              <a:t>j </a:t>
            </a:r>
            <a:r>
              <a:rPr lang="en-US" sz="2400" dirty="0" err="1" smtClean="0"/>
              <a:t>povr</a:t>
            </a:r>
            <a:r>
              <a:rPr lang="sr-Latn-ME" sz="2400" dirty="0" smtClean="0"/>
              <a:t>š</a:t>
            </a:r>
            <a:r>
              <a:rPr lang="en-US" sz="2400" dirty="0" err="1" smtClean="0"/>
              <a:t>ini</a:t>
            </a:r>
            <a:r>
              <a:rPr lang="en-US" sz="2400" dirty="0" smtClean="0"/>
              <a:t>.</a:t>
            </a:r>
          </a:p>
          <a:p>
            <a:r>
              <a:rPr lang="en-US" sz="2400" dirty="0" err="1" smtClean="0"/>
              <a:t>Postavite</a:t>
            </a:r>
            <a:r>
              <a:rPr lang="en-US" sz="2400" dirty="0" smtClean="0"/>
              <a:t> </a:t>
            </a:r>
            <a:r>
              <a:rPr lang="en-US" sz="2400" dirty="0" err="1" smtClean="0"/>
              <a:t>termoizolacione</a:t>
            </a:r>
            <a:r>
              <a:rPr lang="en-US" sz="2400" dirty="0" smtClean="0"/>
              <a:t> </a:t>
            </a:r>
            <a:r>
              <a:rPr lang="en-US" sz="2400" dirty="0" err="1" smtClean="0"/>
              <a:t>trake</a:t>
            </a:r>
            <a:r>
              <a:rPr lang="en-US" sz="2400" dirty="0" smtClean="0"/>
              <a:t> </a:t>
            </a:r>
            <a:r>
              <a:rPr lang="en-US" sz="2400" dirty="0" err="1" smtClean="0"/>
              <a:t>na</a:t>
            </a:r>
            <a:r>
              <a:rPr lang="en-US" sz="2400" dirty="0" smtClean="0"/>
              <a:t> </a:t>
            </a:r>
            <a:r>
              <a:rPr lang="en-US" sz="2400" dirty="0" err="1" smtClean="0"/>
              <a:t>prozore</a:t>
            </a:r>
            <a:r>
              <a:rPr lang="en-US" sz="2400" dirty="0" smtClean="0"/>
              <a:t> </a:t>
            </a:r>
            <a:r>
              <a:rPr lang="sr-Latn-ME" sz="2400" dirty="0" smtClean="0"/>
              <a:t>i</a:t>
            </a:r>
            <a:r>
              <a:rPr lang="en-US" sz="2400" dirty="0" smtClean="0"/>
              <a:t> </a:t>
            </a:r>
            <a:r>
              <a:rPr lang="en-US" sz="2400" dirty="0" err="1" smtClean="0"/>
              <a:t>vrata</a:t>
            </a:r>
            <a:r>
              <a:rPr lang="en-US" sz="2400" dirty="0" smtClean="0"/>
              <a:t>,</a:t>
            </a:r>
            <a:r>
              <a:rPr lang="sr-Latn-ME" sz="2400" dirty="0" smtClean="0"/>
              <a:t> </a:t>
            </a:r>
            <a:r>
              <a:rPr lang="en-US" sz="2400" dirty="0" smtClean="0"/>
              <a:t>a </a:t>
            </a:r>
            <a:r>
              <a:rPr lang="en-US" sz="2400" dirty="0" err="1" smtClean="0"/>
              <a:t>prostor</a:t>
            </a:r>
            <a:r>
              <a:rPr lang="en-US" sz="2400" dirty="0" smtClean="0"/>
              <a:t> </a:t>
            </a:r>
            <a:r>
              <a:rPr lang="en-US" sz="2400" dirty="0" err="1" smtClean="0"/>
              <a:t>izme</a:t>
            </a:r>
            <a:r>
              <a:rPr lang="sr-Latn-ME" sz="2400" dirty="0" smtClean="0"/>
              <a:t>đu</a:t>
            </a:r>
            <a:r>
              <a:rPr lang="en-US" sz="2400" dirty="0" smtClean="0"/>
              <a:t> </a:t>
            </a:r>
            <a:r>
              <a:rPr lang="en-US" sz="2400" dirty="0" err="1" smtClean="0"/>
              <a:t>stolarije</a:t>
            </a:r>
            <a:r>
              <a:rPr lang="en-US" sz="2400" dirty="0" smtClean="0"/>
              <a:t> </a:t>
            </a:r>
            <a:r>
              <a:rPr lang="sr-Latn-ME" sz="2400" dirty="0" smtClean="0"/>
              <a:t>i </a:t>
            </a:r>
            <a:r>
              <a:rPr lang="en-US" sz="2400" dirty="0" err="1" smtClean="0"/>
              <a:t>zida</a:t>
            </a:r>
            <a:r>
              <a:rPr lang="en-US" sz="2400" dirty="0" smtClean="0"/>
              <a:t> </a:t>
            </a:r>
            <a:r>
              <a:rPr lang="en-US" sz="2400" dirty="0" err="1" smtClean="0"/>
              <a:t>popunite</a:t>
            </a:r>
            <a:r>
              <a:rPr lang="en-US" sz="2400" dirty="0" smtClean="0"/>
              <a:t> </a:t>
            </a:r>
            <a:r>
              <a:rPr lang="en-US" sz="2400" dirty="0" err="1" smtClean="0"/>
              <a:t>pur-pjenom</a:t>
            </a:r>
            <a:r>
              <a:rPr lang="en-US" sz="2400" dirty="0" smtClean="0"/>
              <a:t>.</a:t>
            </a:r>
          </a:p>
          <a:p>
            <a:r>
              <a:rPr lang="en-US" sz="2400" dirty="0" err="1" smtClean="0"/>
              <a:t>Redovno</a:t>
            </a:r>
            <a:r>
              <a:rPr lang="en-US" sz="2400" dirty="0" smtClean="0"/>
              <a:t> </a:t>
            </a:r>
            <a:r>
              <a:rPr lang="en-US" sz="2400" dirty="0" err="1" smtClean="0"/>
              <a:t>odr</a:t>
            </a:r>
            <a:r>
              <a:rPr lang="sr-Latn-ME" sz="2400" dirty="0" smtClean="0"/>
              <a:t>ža</a:t>
            </a:r>
            <a:r>
              <a:rPr lang="en-US" sz="2400" dirty="0" err="1" smtClean="0"/>
              <a:t>vajte</a:t>
            </a:r>
            <a:r>
              <a:rPr lang="en-US" sz="2400" dirty="0" smtClean="0"/>
              <a:t> </a:t>
            </a:r>
            <a:r>
              <a:rPr lang="en-US" sz="2400" dirty="0" err="1" smtClean="0"/>
              <a:t>grijne</a:t>
            </a:r>
            <a:r>
              <a:rPr lang="sr-Latn-ME" sz="2400" dirty="0"/>
              <a:t> </a:t>
            </a:r>
            <a:r>
              <a:rPr lang="en-US" sz="2400" dirty="0" err="1" smtClean="0"/>
              <a:t>izolacije</a:t>
            </a:r>
            <a:r>
              <a:rPr lang="sr-Latn-ME" sz="2400" dirty="0" smtClean="0"/>
              <a:t> </a:t>
            </a:r>
            <a:r>
              <a:rPr lang="en-US" sz="2400" dirty="0" smtClean="0"/>
              <a:t>(</a:t>
            </a:r>
            <a:r>
              <a:rPr lang="en-US" sz="2400" dirty="0" err="1" smtClean="0"/>
              <a:t>kotao,dimnjak,radijator</a:t>
            </a:r>
            <a:r>
              <a:rPr lang="en-US" sz="2400" dirty="0" smtClean="0"/>
              <a:t>).</a:t>
            </a:r>
          </a:p>
          <a:p>
            <a:r>
              <a:rPr lang="en-US" sz="2400" dirty="0" err="1" smtClean="0"/>
              <a:t>Ako</a:t>
            </a:r>
            <a:r>
              <a:rPr lang="en-US" sz="2400" dirty="0" smtClean="0"/>
              <a:t> </a:t>
            </a:r>
            <a:r>
              <a:rPr lang="en-US" sz="2400" dirty="0" err="1" smtClean="0"/>
              <a:t>imate</a:t>
            </a:r>
            <a:r>
              <a:rPr lang="en-US" sz="2400" dirty="0" smtClean="0"/>
              <a:t> </a:t>
            </a:r>
            <a:r>
              <a:rPr lang="en-US" sz="2400" dirty="0" err="1" smtClean="0"/>
              <a:t>sopstveni</a:t>
            </a:r>
            <a:r>
              <a:rPr lang="en-US" sz="2400" dirty="0" smtClean="0"/>
              <a:t> </a:t>
            </a:r>
            <a:r>
              <a:rPr lang="en-US" sz="2400" dirty="0" err="1" smtClean="0"/>
              <a:t>kotao</a:t>
            </a:r>
            <a:r>
              <a:rPr lang="en-US" sz="2400" dirty="0" smtClean="0"/>
              <a:t> </a:t>
            </a:r>
            <a:r>
              <a:rPr lang="en-US" sz="2400" dirty="0" err="1" smtClean="0"/>
              <a:t>stavite</a:t>
            </a:r>
            <a:r>
              <a:rPr lang="en-US" sz="2400" dirty="0" smtClean="0"/>
              <a:t> </a:t>
            </a:r>
            <a:r>
              <a:rPr lang="en-US" sz="2400" dirty="0" err="1" smtClean="0"/>
              <a:t>pumpu</a:t>
            </a:r>
            <a:r>
              <a:rPr lang="en-US" sz="2400" dirty="0" smtClean="0"/>
              <a:t> </a:t>
            </a:r>
            <a:r>
              <a:rPr lang="en-US" sz="2400" dirty="0" err="1" smtClean="0"/>
              <a:t>kojom</a:t>
            </a:r>
            <a:r>
              <a:rPr lang="en-US" sz="2400" dirty="0" smtClean="0"/>
              <a:t> </a:t>
            </a:r>
            <a:r>
              <a:rPr lang="en-US" sz="2400" dirty="0" err="1" smtClean="0"/>
              <a:t>mo</a:t>
            </a:r>
            <a:r>
              <a:rPr lang="sr-Latn-ME" sz="2400" dirty="0" smtClean="0"/>
              <a:t>ž</a:t>
            </a:r>
            <a:r>
              <a:rPr lang="en-US" sz="2400" dirty="0" err="1" smtClean="0"/>
              <a:t>ete</a:t>
            </a:r>
            <a:r>
              <a:rPr lang="en-US" sz="2400" dirty="0" smtClean="0"/>
              <a:t> da </a:t>
            </a:r>
            <a:r>
              <a:rPr lang="en-US" sz="2400" dirty="0" err="1" smtClean="0"/>
              <a:t>reguli</a:t>
            </a:r>
            <a:r>
              <a:rPr lang="sr-Latn-ME" sz="2400" dirty="0" smtClean="0"/>
              <a:t>š</a:t>
            </a:r>
            <a:r>
              <a:rPr lang="en-US" sz="2400" dirty="0" err="1" smtClean="0"/>
              <a:t>ete</a:t>
            </a:r>
            <a:r>
              <a:rPr lang="en-US" sz="2400" dirty="0" smtClean="0"/>
              <a:t> </a:t>
            </a:r>
            <a:r>
              <a:rPr lang="en-US" sz="2400" dirty="0" err="1" smtClean="0"/>
              <a:t>protok</a:t>
            </a:r>
            <a:r>
              <a:rPr lang="en-US" sz="2400" dirty="0" smtClean="0"/>
              <a:t> </a:t>
            </a:r>
            <a:r>
              <a:rPr lang="en-US" sz="2400" dirty="0" err="1" smtClean="0"/>
              <a:t>grijne</a:t>
            </a:r>
            <a:r>
              <a:rPr lang="en-US" sz="2400" dirty="0" smtClean="0"/>
              <a:t> </a:t>
            </a:r>
            <a:r>
              <a:rPr lang="en-US" sz="2400" dirty="0" err="1" smtClean="0"/>
              <a:t>supstance</a:t>
            </a:r>
            <a:r>
              <a:rPr lang="en-US" sz="2400" dirty="0" smtClean="0"/>
              <a:t> </a:t>
            </a:r>
            <a:r>
              <a:rPr lang="sr-Latn-ME" sz="2400" dirty="0" smtClean="0"/>
              <a:t>i</a:t>
            </a:r>
            <a:r>
              <a:rPr lang="en-US" sz="2400" dirty="0" smtClean="0"/>
              <a:t> </a:t>
            </a:r>
            <a:r>
              <a:rPr lang="en-US" sz="2400" dirty="0" err="1" smtClean="0"/>
              <a:t>termostatske</a:t>
            </a:r>
            <a:r>
              <a:rPr lang="en-US" sz="2400" dirty="0" smtClean="0"/>
              <a:t> </a:t>
            </a:r>
            <a:r>
              <a:rPr lang="en-US" sz="2400" dirty="0" err="1" smtClean="0"/>
              <a:t>ventile</a:t>
            </a:r>
            <a:r>
              <a:rPr lang="en-US" sz="2400" dirty="0" smtClean="0"/>
              <a:t> </a:t>
            </a:r>
            <a:r>
              <a:rPr lang="en-US" sz="2400" dirty="0" err="1" smtClean="0"/>
              <a:t>na</a:t>
            </a:r>
            <a:r>
              <a:rPr lang="en-US" sz="2400" dirty="0" smtClean="0"/>
              <a:t> </a:t>
            </a:r>
            <a:r>
              <a:rPr lang="en-US" sz="2400" dirty="0" err="1" smtClean="0"/>
              <a:t>radijatorima</a:t>
            </a:r>
            <a:r>
              <a:rPr lang="en-US" sz="2400" dirty="0" smtClean="0"/>
              <a:t>,</a:t>
            </a:r>
            <a:r>
              <a:rPr lang="sr-Latn-ME" sz="2400" dirty="0" smtClean="0"/>
              <a:t> </a:t>
            </a:r>
            <a:r>
              <a:rPr lang="en-US" sz="2400" dirty="0" err="1" smtClean="0"/>
              <a:t>tako</a:t>
            </a:r>
            <a:r>
              <a:rPr lang="en-US" sz="2400" dirty="0" smtClean="0"/>
              <a:t> da se </a:t>
            </a:r>
            <a:r>
              <a:rPr lang="en-US" sz="2400" dirty="0" err="1" smtClean="0"/>
              <a:t>mo</a:t>
            </a:r>
            <a:r>
              <a:rPr lang="sr-Latn-ME" sz="2400" dirty="0" smtClean="0"/>
              <a:t>ž</a:t>
            </a:r>
            <a:r>
              <a:rPr lang="en-US" sz="2400" dirty="0" smtClean="0"/>
              <a:t>e </a:t>
            </a:r>
            <a:r>
              <a:rPr lang="en-US" sz="2400" dirty="0" err="1" smtClean="0"/>
              <a:t>regulisati</a:t>
            </a:r>
            <a:r>
              <a:rPr lang="en-US" sz="2400" dirty="0" smtClean="0"/>
              <a:t> </a:t>
            </a:r>
            <a:r>
              <a:rPr lang="en-US" sz="2400" dirty="0" err="1" smtClean="0"/>
              <a:t>potro</a:t>
            </a:r>
            <a:r>
              <a:rPr lang="sr-Latn-ME" sz="2400" dirty="0" smtClean="0"/>
              <a:t>š</a:t>
            </a:r>
            <a:r>
              <a:rPr lang="en-US" sz="2400" dirty="0" err="1" smtClean="0"/>
              <a:t>nja</a:t>
            </a:r>
            <a:r>
              <a:rPr lang="en-US" sz="2400" dirty="0" smtClean="0"/>
              <a:t> </a:t>
            </a:r>
            <a:r>
              <a:rPr lang="en-US" sz="2400" dirty="0" err="1" smtClean="0"/>
              <a:t>energije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              PREPORUKE:</a:t>
            </a:r>
            <a:endParaRPr lang="en-US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140</TotalTime>
  <Words>425</Words>
  <Application>Microsoft Office PowerPoint</Application>
  <PresentationFormat>On-screen Show (4:3)</PresentationFormat>
  <Paragraphs>40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Concourse</vt:lpstr>
      <vt:lpstr>ENERGETSKA EFIKASNOST</vt:lpstr>
      <vt:lpstr>PowerPoint Presentation</vt:lpstr>
      <vt:lpstr>Mjere energetske efikasnosti</vt:lpstr>
      <vt:lpstr>SVJETSKI DAN ENERGETSKE EFIKASNOSTI (05.03)</vt:lpstr>
      <vt:lpstr>PowerPoint Presentation</vt:lpstr>
      <vt:lpstr>PowerPoint Presentation</vt:lpstr>
      <vt:lpstr>Znamo šta je energija,ali još nismo naučili da je racionalno koristimo</vt:lpstr>
      <vt:lpstr>PowerPoint Presentation</vt:lpstr>
      <vt:lpstr>              PREPORUKE: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ENERGETSKA EFIKASNOST</dc:title>
  <dc:creator>Toshiba</dc:creator>
  <cp:lastModifiedBy>Senad Sasovic</cp:lastModifiedBy>
  <cp:revision>16</cp:revision>
  <dcterms:created xsi:type="dcterms:W3CDTF">2018-01-29T18:59:01Z</dcterms:created>
  <dcterms:modified xsi:type="dcterms:W3CDTF">2018-03-21T21:11:31Z</dcterms:modified>
</cp:coreProperties>
</file>