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8" r:id="rId12"/>
    <p:sldId id="263" r:id="rId13"/>
    <p:sldId id="269" r:id="rId14"/>
    <p:sldId id="264" r:id="rId15"/>
    <p:sldId id="270" r:id="rId16"/>
    <p:sldId id="272" r:id="rId17"/>
    <p:sldId id="273" r:id="rId18"/>
    <p:sldId id="271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/>
              <a:t>Septembar 2017.</a:t>
            </a:r>
          </a:p>
        </c:rich>
      </c:tx>
      <c:layout>
        <c:manualLayout>
          <c:xMode val="edge"/>
          <c:yMode val="edge"/>
          <c:x val="0.40532860413728333"/>
          <c:y val="9.056603773584906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19</c:v>
                </c:pt>
                <c:pt idx="1">
                  <c:v>19</c:v>
                </c:pt>
                <c:pt idx="2">
                  <c:v>18</c:v>
                </c:pt>
                <c:pt idx="3">
                  <c:v>16</c:v>
                </c:pt>
                <c:pt idx="4">
                  <c:v>17</c:v>
                </c:pt>
                <c:pt idx="5">
                  <c:v>17</c:v>
                </c:pt>
                <c:pt idx="6">
                  <c:v>16</c:v>
                </c:pt>
                <c:pt idx="7">
                  <c:v>18</c:v>
                </c:pt>
                <c:pt idx="8">
                  <c:v>17</c:v>
                </c:pt>
                <c:pt idx="9">
                  <c:v>17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17</c:v>
                </c:pt>
                <c:pt idx="14">
                  <c:v>16</c:v>
                </c:pt>
                <c:pt idx="15">
                  <c:v>16</c:v>
                </c:pt>
                <c:pt idx="16">
                  <c:v>18</c:v>
                </c:pt>
                <c:pt idx="17">
                  <c:v>16</c:v>
                </c:pt>
                <c:pt idx="18">
                  <c:v>14</c:v>
                </c:pt>
                <c:pt idx="19">
                  <c:v>15</c:v>
                </c:pt>
                <c:pt idx="20">
                  <c:v>13</c:v>
                </c:pt>
                <c:pt idx="21">
                  <c:v>12</c:v>
                </c:pt>
                <c:pt idx="22">
                  <c:v>13</c:v>
                </c:pt>
                <c:pt idx="23">
                  <c:v>13</c:v>
                </c:pt>
                <c:pt idx="24">
                  <c:v>15</c:v>
                </c:pt>
                <c:pt idx="25">
                  <c:v>13</c:v>
                </c:pt>
                <c:pt idx="26">
                  <c:v>17</c:v>
                </c:pt>
                <c:pt idx="27">
                  <c:v>16</c:v>
                </c:pt>
                <c:pt idx="28">
                  <c:v>13</c:v>
                </c:pt>
                <c:pt idx="29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48-4D85-9B32-2008F65E11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34</c:v>
                </c:pt>
                <c:pt idx="1">
                  <c:v>33</c:v>
                </c:pt>
                <c:pt idx="2">
                  <c:v>27</c:v>
                </c:pt>
                <c:pt idx="3">
                  <c:v>28</c:v>
                </c:pt>
                <c:pt idx="4">
                  <c:v>29</c:v>
                </c:pt>
                <c:pt idx="5">
                  <c:v>29</c:v>
                </c:pt>
                <c:pt idx="6">
                  <c:v>30</c:v>
                </c:pt>
                <c:pt idx="7">
                  <c:v>27</c:v>
                </c:pt>
                <c:pt idx="8">
                  <c:v>25</c:v>
                </c:pt>
                <c:pt idx="9">
                  <c:v>30</c:v>
                </c:pt>
                <c:pt idx="10">
                  <c:v>29</c:v>
                </c:pt>
                <c:pt idx="11">
                  <c:v>27</c:v>
                </c:pt>
                <c:pt idx="12">
                  <c:v>28</c:v>
                </c:pt>
                <c:pt idx="13">
                  <c:v>29</c:v>
                </c:pt>
                <c:pt idx="14">
                  <c:v>30</c:v>
                </c:pt>
                <c:pt idx="15">
                  <c:v>31</c:v>
                </c:pt>
                <c:pt idx="16">
                  <c:v>31</c:v>
                </c:pt>
                <c:pt idx="17">
                  <c:v>30</c:v>
                </c:pt>
                <c:pt idx="18">
                  <c:v>27</c:v>
                </c:pt>
                <c:pt idx="19">
                  <c:v>24</c:v>
                </c:pt>
                <c:pt idx="20">
                  <c:v>23</c:v>
                </c:pt>
                <c:pt idx="21">
                  <c:v>24</c:v>
                </c:pt>
                <c:pt idx="22">
                  <c:v>25</c:v>
                </c:pt>
                <c:pt idx="23">
                  <c:v>25</c:v>
                </c:pt>
                <c:pt idx="24">
                  <c:v>19</c:v>
                </c:pt>
                <c:pt idx="25">
                  <c:v>27</c:v>
                </c:pt>
                <c:pt idx="26">
                  <c:v>25</c:v>
                </c:pt>
                <c:pt idx="27">
                  <c:v>27</c:v>
                </c:pt>
                <c:pt idx="28">
                  <c:v>24</c:v>
                </c:pt>
                <c:pt idx="29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8-4D85-9B32-2008F65E11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5289760"/>
        <c:axId val="438995152"/>
      </c:lineChart>
      <c:catAx>
        <c:axId val="43528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8995152"/>
        <c:crosses val="autoZero"/>
        <c:auto val="1"/>
        <c:lblAlgn val="ctr"/>
        <c:lblOffset val="100"/>
        <c:noMultiLvlLbl val="0"/>
      </c:catAx>
      <c:valAx>
        <c:axId val="43899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528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Prosječna temperatura Januar 2018.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A5-47E5-AE35-C4474F6824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Min temp</c:v>
                </c:pt>
                <c:pt idx="1">
                  <c:v>Max temp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3.52</c:v>
                </c:pt>
                <c:pt idx="1">
                  <c:v>11.97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5-47E5-AE35-C4474F6824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1380608"/>
        <c:axId val="530198880"/>
      </c:barChart>
      <c:catAx>
        <c:axId val="4513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0198880"/>
        <c:crosses val="autoZero"/>
        <c:auto val="1"/>
        <c:lblAlgn val="ctr"/>
        <c:lblOffset val="100"/>
        <c:noMultiLvlLbl val="0"/>
      </c:catAx>
      <c:valAx>
        <c:axId val="53019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5138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Februar 2018.</a:t>
            </a:r>
          </a:p>
        </c:rich>
      </c:tx>
      <c:layout>
        <c:manualLayout>
          <c:xMode val="edge"/>
          <c:yMode val="edge"/>
          <c:x val="0.40532860413728333"/>
          <c:y val="9.056603773584906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General</c:formatCode>
                <c:ptCount val="2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7</c:v>
                </c:pt>
                <c:pt idx="1">
                  <c:v>10</c:v>
                </c:pt>
                <c:pt idx="2">
                  <c:v>10</c:v>
                </c:pt>
                <c:pt idx="3">
                  <c:v>6</c:v>
                </c:pt>
                <c:pt idx="4">
                  <c:v>3</c:v>
                </c:pt>
                <c:pt idx="5">
                  <c:v>2</c:v>
                </c:pt>
                <c:pt idx="6">
                  <c:v>6</c:v>
                </c:pt>
                <c:pt idx="7">
                  <c:v>4</c:v>
                </c:pt>
                <c:pt idx="8">
                  <c:v>6</c:v>
                </c:pt>
                <c:pt idx="9">
                  <c:v>5</c:v>
                </c:pt>
                <c:pt idx="10">
                  <c:v>7</c:v>
                </c:pt>
                <c:pt idx="11">
                  <c:v>6</c:v>
                </c:pt>
                <c:pt idx="12">
                  <c:v>5</c:v>
                </c:pt>
                <c:pt idx="13">
                  <c:v>2</c:v>
                </c:pt>
                <c:pt idx="14">
                  <c:v>2</c:v>
                </c:pt>
                <c:pt idx="15">
                  <c:v>0</c:v>
                </c:pt>
                <c:pt idx="16">
                  <c:v>1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6</c:v>
                </c:pt>
                <c:pt idx="22">
                  <c:v>5</c:v>
                </c:pt>
                <c:pt idx="23">
                  <c:v>3</c:v>
                </c:pt>
                <c:pt idx="24">
                  <c:v>1</c:v>
                </c:pt>
                <c:pt idx="25">
                  <c:v>-1</c:v>
                </c:pt>
                <c:pt idx="26">
                  <c:v>-3</c:v>
                </c:pt>
                <c:pt idx="27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48-4D85-9B32-2008F65E11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Sheet1!$A$2:$A$29</c:f>
              <c:numCache>
                <c:formatCode>General</c:formatCode>
                <c:ptCount val="2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</c:numCache>
            </c:numRef>
          </c:cat>
          <c:val>
            <c:numRef>
              <c:f>Sheet1!$C$2:$C$29</c:f>
              <c:numCache>
                <c:formatCode>General</c:formatCode>
                <c:ptCount val="28"/>
                <c:pt idx="0">
                  <c:v>11</c:v>
                </c:pt>
                <c:pt idx="1">
                  <c:v>14</c:v>
                </c:pt>
                <c:pt idx="2">
                  <c:v>16</c:v>
                </c:pt>
                <c:pt idx="3">
                  <c:v>14</c:v>
                </c:pt>
                <c:pt idx="4">
                  <c:v>14</c:v>
                </c:pt>
                <c:pt idx="5">
                  <c:v>12</c:v>
                </c:pt>
                <c:pt idx="6">
                  <c:v>12</c:v>
                </c:pt>
                <c:pt idx="7">
                  <c:v>12</c:v>
                </c:pt>
                <c:pt idx="8">
                  <c:v>15</c:v>
                </c:pt>
                <c:pt idx="9">
                  <c:v>13</c:v>
                </c:pt>
                <c:pt idx="10">
                  <c:v>11</c:v>
                </c:pt>
                <c:pt idx="11">
                  <c:v>10</c:v>
                </c:pt>
                <c:pt idx="12">
                  <c:v>8</c:v>
                </c:pt>
                <c:pt idx="13">
                  <c:v>12</c:v>
                </c:pt>
                <c:pt idx="14">
                  <c:v>10</c:v>
                </c:pt>
                <c:pt idx="15">
                  <c:v>14</c:v>
                </c:pt>
                <c:pt idx="16">
                  <c:v>17</c:v>
                </c:pt>
                <c:pt idx="17">
                  <c:v>13</c:v>
                </c:pt>
                <c:pt idx="18">
                  <c:v>10</c:v>
                </c:pt>
                <c:pt idx="19">
                  <c:v>7</c:v>
                </c:pt>
                <c:pt idx="20">
                  <c:v>8</c:v>
                </c:pt>
                <c:pt idx="21">
                  <c:v>15</c:v>
                </c:pt>
                <c:pt idx="22">
                  <c:v>14</c:v>
                </c:pt>
                <c:pt idx="23">
                  <c:v>15</c:v>
                </c:pt>
                <c:pt idx="24">
                  <c:v>8</c:v>
                </c:pt>
                <c:pt idx="25">
                  <c:v>2</c:v>
                </c:pt>
                <c:pt idx="26">
                  <c:v>1</c:v>
                </c:pt>
                <c:pt idx="2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8-4D85-9B32-2008F65E11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5289760"/>
        <c:axId val="438995152"/>
      </c:lineChart>
      <c:catAx>
        <c:axId val="43528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8995152"/>
        <c:crosses val="autoZero"/>
        <c:auto val="1"/>
        <c:lblAlgn val="ctr"/>
        <c:lblOffset val="100"/>
        <c:noMultiLvlLbl val="0"/>
      </c:catAx>
      <c:valAx>
        <c:axId val="43899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528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Prosječna temperatura Februar 2018.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A5-47E5-AE35-C4474F6824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Min temp</c:v>
                </c:pt>
                <c:pt idx="1">
                  <c:v>Max temp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11.18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5-47E5-AE35-C4474F6824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1380608"/>
        <c:axId val="530198880"/>
      </c:barChart>
      <c:catAx>
        <c:axId val="4513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0198880"/>
        <c:crosses val="autoZero"/>
        <c:auto val="1"/>
        <c:lblAlgn val="ctr"/>
        <c:lblOffset val="100"/>
        <c:noMultiLvlLbl val="0"/>
      </c:catAx>
      <c:valAx>
        <c:axId val="53019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5138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Minimalna</a:t>
            </a:r>
            <a:r>
              <a:rPr lang="sr-Latn-ME" baseline="0" dirty="0"/>
              <a:t> i maksimalna temperatura septembar 2017. – februar 2018</a:t>
            </a:r>
            <a:r>
              <a:rPr lang="sr-Latn-ME" dirty="0"/>
              <a:t>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 temp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A5-47E5-AE35-C4474F6824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septembar</c:v>
                </c:pt>
                <c:pt idx="1">
                  <c:v>oktobar</c:v>
                </c:pt>
                <c:pt idx="2">
                  <c:v>novembar</c:v>
                </c:pt>
                <c:pt idx="3">
                  <c:v>decembar</c:v>
                </c:pt>
                <c:pt idx="4">
                  <c:v>januar</c:v>
                </c:pt>
                <c:pt idx="5">
                  <c:v>februar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0.00">
                  <c:v>15.97</c:v>
                </c:pt>
                <c:pt idx="1">
                  <c:v>10.87</c:v>
                </c:pt>
                <c:pt idx="2">
                  <c:v>7.07</c:v>
                </c:pt>
                <c:pt idx="3">
                  <c:v>3.9</c:v>
                </c:pt>
                <c:pt idx="4">
                  <c:v>3.52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5-47E5-AE35-C4474F6824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 temp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septembar</c:v>
                </c:pt>
                <c:pt idx="1">
                  <c:v>oktobar</c:v>
                </c:pt>
                <c:pt idx="2">
                  <c:v>novembar</c:v>
                </c:pt>
                <c:pt idx="3">
                  <c:v>decembar</c:v>
                </c:pt>
                <c:pt idx="4">
                  <c:v>januar</c:v>
                </c:pt>
                <c:pt idx="5">
                  <c:v>februar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.00">
                  <c:v>27.33</c:v>
                </c:pt>
                <c:pt idx="1">
                  <c:v>22.9</c:v>
                </c:pt>
                <c:pt idx="2">
                  <c:v>15.53</c:v>
                </c:pt>
                <c:pt idx="3">
                  <c:v>11.77</c:v>
                </c:pt>
                <c:pt idx="4">
                  <c:v>11.97</c:v>
                </c:pt>
                <c:pt idx="5">
                  <c:v>11.18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07-4344-8FE5-D873C60B5D7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1380608"/>
        <c:axId val="530198880"/>
      </c:barChart>
      <c:catAx>
        <c:axId val="4513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0198880"/>
        <c:crosses val="autoZero"/>
        <c:auto val="1"/>
        <c:lblAlgn val="ctr"/>
        <c:lblOffset val="100"/>
        <c:noMultiLvlLbl val="0"/>
      </c:catAx>
      <c:valAx>
        <c:axId val="53019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5138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sz="1800" b="0" i="0" baseline="0" dirty="0">
                <a:effectLst/>
              </a:rPr>
              <a:t>Minimalna i maksimalna temperatura septembar 2017. – februar 2018.</a:t>
            </a:r>
            <a:endParaRPr lang="sr-Latn-ME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 temp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28575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A5-47E5-AE35-C4474F6824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septembar</c:v>
                </c:pt>
                <c:pt idx="1">
                  <c:v>oktobar</c:v>
                </c:pt>
                <c:pt idx="2">
                  <c:v>novembar</c:v>
                </c:pt>
                <c:pt idx="3">
                  <c:v>decembar</c:v>
                </c:pt>
                <c:pt idx="4">
                  <c:v>januar</c:v>
                </c:pt>
                <c:pt idx="5">
                  <c:v>februar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 formatCode="0.00">
                  <c:v>15.97</c:v>
                </c:pt>
                <c:pt idx="1">
                  <c:v>10.87</c:v>
                </c:pt>
                <c:pt idx="2">
                  <c:v>7.07</c:v>
                </c:pt>
                <c:pt idx="3">
                  <c:v>3.9</c:v>
                </c:pt>
                <c:pt idx="4">
                  <c:v>3.52</c:v>
                </c:pt>
                <c:pt idx="5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A5-47E5-AE35-C4474F6824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 temp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septembar</c:v>
                </c:pt>
                <c:pt idx="1">
                  <c:v>oktobar</c:v>
                </c:pt>
                <c:pt idx="2">
                  <c:v>novembar</c:v>
                </c:pt>
                <c:pt idx="3">
                  <c:v>decembar</c:v>
                </c:pt>
                <c:pt idx="4">
                  <c:v>januar</c:v>
                </c:pt>
                <c:pt idx="5">
                  <c:v>februar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 formatCode="0.00">
                  <c:v>27.33</c:v>
                </c:pt>
                <c:pt idx="1">
                  <c:v>22.9</c:v>
                </c:pt>
                <c:pt idx="2">
                  <c:v>15.53</c:v>
                </c:pt>
                <c:pt idx="3">
                  <c:v>11.77</c:v>
                </c:pt>
                <c:pt idx="4">
                  <c:v>11.97</c:v>
                </c:pt>
                <c:pt idx="5">
                  <c:v>11.18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07-4344-8FE5-D873C60B5D7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51380608"/>
        <c:axId val="530198880"/>
      </c:lineChart>
      <c:catAx>
        <c:axId val="4513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0198880"/>
        <c:crosses val="autoZero"/>
        <c:auto val="1"/>
        <c:lblAlgn val="ctr"/>
        <c:lblOffset val="100"/>
        <c:noMultiLvlLbl val="0"/>
      </c:catAx>
      <c:valAx>
        <c:axId val="53019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5138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Najmanja temperatura</a:t>
            </a:r>
            <a:endParaRPr lang="en-US" dirty="0"/>
          </a:p>
        </c:rich>
      </c:tx>
      <c:layout>
        <c:manualLayout>
          <c:xMode val="edge"/>
          <c:yMode val="edge"/>
          <c:x val="0.19033168949922868"/>
          <c:y val="2.1132075471698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402196797745733"/>
          <c:y val="0.11784162828703017"/>
          <c:w val="0.83597803202254262"/>
          <c:h val="0.70051094933887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FA-4F05-8033-4FE14CF54882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AFA-4F05-8033-4FE14CF548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min temp</c:v>
                </c:pt>
                <c:pt idx="1">
                  <c:v>max temp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-3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FA-4F05-8033-4FE14CF548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635168"/>
        <c:axId val="550246784"/>
      </c:barChart>
      <c:catAx>
        <c:axId val="50963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50246784"/>
        <c:crosses val="autoZero"/>
        <c:auto val="1"/>
        <c:lblAlgn val="ctr"/>
        <c:lblOffset val="100"/>
        <c:noMultiLvlLbl val="0"/>
      </c:catAx>
      <c:valAx>
        <c:axId val="55024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0963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Najviša temperatura</a:t>
            </a:r>
            <a:endParaRPr lang="en-US" dirty="0"/>
          </a:p>
        </c:rich>
      </c:tx>
      <c:layout>
        <c:manualLayout>
          <c:xMode val="edge"/>
          <c:yMode val="edge"/>
          <c:x val="0.23162954786383355"/>
          <c:y val="2.1132075471698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>
        <c:manualLayout>
          <c:layoutTarget val="inner"/>
          <c:xMode val="edge"/>
          <c:yMode val="edge"/>
          <c:x val="0.16402196797745733"/>
          <c:y val="0.11784162828703017"/>
          <c:w val="0.83597803202254262"/>
          <c:h val="0.70051094933887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07B-4FB7-B1BD-8933B252FC92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07B-4FB7-B1BD-8933B252FC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min temp</c:v>
                </c:pt>
                <c:pt idx="1">
                  <c:v>max temp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</c:v>
                </c:pt>
                <c:pt idx="1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7B-4FB7-B1BD-8933B252FC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9635168"/>
        <c:axId val="550246784"/>
      </c:barChart>
      <c:catAx>
        <c:axId val="50963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50246784"/>
        <c:crosses val="autoZero"/>
        <c:auto val="1"/>
        <c:lblAlgn val="ctr"/>
        <c:lblOffset val="100"/>
        <c:noMultiLvlLbl val="0"/>
      </c:catAx>
      <c:valAx>
        <c:axId val="55024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09635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Prosječna temperatura Septembar 2017.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A5-47E5-AE35-C4474F6824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Min temp</c:v>
                </c:pt>
                <c:pt idx="1">
                  <c:v>Max temp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15.97</c:v>
                </c:pt>
                <c:pt idx="1">
                  <c:v>27.33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5-47E5-AE35-C4474F6824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1380608"/>
        <c:axId val="530198880"/>
      </c:barChart>
      <c:catAx>
        <c:axId val="4513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0198880"/>
        <c:crosses val="autoZero"/>
        <c:auto val="1"/>
        <c:lblAlgn val="ctr"/>
        <c:lblOffset val="100"/>
        <c:noMultiLvlLbl val="0"/>
      </c:catAx>
      <c:valAx>
        <c:axId val="53019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5138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Oktobar 2017.</a:t>
            </a:r>
          </a:p>
        </c:rich>
      </c:tx>
      <c:layout>
        <c:manualLayout>
          <c:xMode val="edge"/>
          <c:yMode val="edge"/>
          <c:x val="0.40532860413728333"/>
          <c:y val="9.056603773584906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12</c:v>
                </c:pt>
                <c:pt idx="1">
                  <c:v>12</c:v>
                </c:pt>
                <c:pt idx="2">
                  <c:v>13</c:v>
                </c:pt>
                <c:pt idx="3">
                  <c:v>12</c:v>
                </c:pt>
                <c:pt idx="4">
                  <c:v>13</c:v>
                </c:pt>
                <c:pt idx="5">
                  <c:v>6</c:v>
                </c:pt>
                <c:pt idx="6">
                  <c:v>9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10</c:v>
                </c:pt>
                <c:pt idx="11">
                  <c:v>11</c:v>
                </c:pt>
                <c:pt idx="12">
                  <c:v>10</c:v>
                </c:pt>
                <c:pt idx="13">
                  <c:v>14</c:v>
                </c:pt>
                <c:pt idx="14">
                  <c:v>11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12</c:v>
                </c:pt>
                <c:pt idx="19">
                  <c:v>11</c:v>
                </c:pt>
                <c:pt idx="20">
                  <c:v>12</c:v>
                </c:pt>
                <c:pt idx="21">
                  <c:v>15</c:v>
                </c:pt>
                <c:pt idx="22">
                  <c:v>13</c:v>
                </c:pt>
                <c:pt idx="23">
                  <c:v>11</c:v>
                </c:pt>
                <c:pt idx="24">
                  <c:v>12</c:v>
                </c:pt>
                <c:pt idx="25">
                  <c:v>8</c:v>
                </c:pt>
                <c:pt idx="26">
                  <c:v>8</c:v>
                </c:pt>
                <c:pt idx="27">
                  <c:v>11</c:v>
                </c:pt>
                <c:pt idx="28">
                  <c:v>7</c:v>
                </c:pt>
                <c:pt idx="29">
                  <c:v>11</c:v>
                </c:pt>
                <c:pt idx="30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48-4D85-9B32-2008F65E11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24</c:v>
                </c:pt>
                <c:pt idx="1">
                  <c:v>25</c:v>
                </c:pt>
                <c:pt idx="2">
                  <c:v>25</c:v>
                </c:pt>
                <c:pt idx="3">
                  <c:v>26</c:v>
                </c:pt>
                <c:pt idx="4">
                  <c:v>25</c:v>
                </c:pt>
                <c:pt idx="5">
                  <c:v>22</c:v>
                </c:pt>
                <c:pt idx="6">
                  <c:v>15</c:v>
                </c:pt>
                <c:pt idx="7">
                  <c:v>21</c:v>
                </c:pt>
                <c:pt idx="8">
                  <c:v>22</c:v>
                </c:pt>
                <c:pt idx="9">
                  <c:v>24</c:v>
                </c:pt>
                <c:pt idx="10">
                  <c:v>25</c:v>
                </c:pt>
                <c:pt idx="11">
                  <c:v>24</c:v>
                </c:pt>
                <c:pt idx="12">
                  <c:v>27</c:v>
                </c:pt>
                <c:pt idx="13">
                  <c:v>26</c:v>
                </c:pt>
                <c:pt idx="14">
                  <c:v>28</c:v>
                </c:pt>
                <c:pt idx="15">
                  <c:v>29</c:v>
                </c:pt>
                <c:pt idx="16">
                  <c:v>29</c:v>
                </c:pt>
                <c:pt idx="17">
                  <c:v>28</c:v>
                </c:pt>
                <c:pt idx="18">
                  <c:v>26</c:v>
                </c:pt>
                <c:pt idx="19">
                  <c:v>25</c:v>
                </c:pt>
                <c:pt idx="20">
                  <c:v>24</c:v>
                </c:pt>
                <c:pt idx="21">
                  <c:v>22</c:v>
                </c:pt>
                <c:pt idx="22">
                  <c:v>18</c:v>
                </c:pt>
                <c:pt idx="23">
                  <c:v>15</c:v>
                </c:pt>
                <c:pt idx="24">
                  <c:v>20</c:v>
                </c:pt>
                <c:pt idx="25">
                  <c:v>23</c:v>
                </c:pt>
                <c:pt idx="26">
                  <c:v>22</c:v>
                </c:pt>
                <c:pt idx="27">
                  <c:v>18</c:v>
                </c:pt>
                <c:pt idx="28">
                  <c:v>17</c:v>
                </c:pt>
                <c:pt idx="29">
                  <c:v>18</c:v>
                </c:pt>
                <c:pt idx="30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8-4D85-9B32-2008F65E11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5289760"/>
        <c:axId val="438995152"/>
      </c:lineChart>
      <c:catAx>
        <c:axId val="43528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8995152"/>
        <c:crosses val="autoZero"/>
        <c:auto val="1"/>
        <c:lblAlgn val="ctr"/>
        <c:lblOffset val="100"/>
        <c:noMultiLvlLbl val="0"/>
      </c:catAx>
      <c:valAx>
        <c:axId val="43899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528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Prosječna temperatura Oktobar 2017.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A5-47E5-AE35-C4474F6824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Min temp</c:v>
                </c:pt>
                <c:pt idx="1">
                  <c:v>Max temp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10.87</c:v>
                </c:pt>
                <c:pt idx="1">
                  <c:v>22.9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5-47E5-AE35-C4474F6824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1380608"/>
        <c:axId val="530198880"/>
      </c:barChart>
      <c:catAx>
        <c:axId val="4513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0198880"/>
        <c:crosses val="autoZero"/>
        <c:auto val="1"/>
        <c:lblAlgn val="ctr"/>
        <c:lblOffset val="100"/>
        <c:noMultiLvlLbl val="0"/>
      </c:catAx>
      <c:valAx>
        <c:axId val="53019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5138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Novembar 2017.</a:t>
            </a:r>
          </a:p>
        </c:rich>
      </c:tx>
      <c:layout>
        <c:manualLayout>
          <c:xMode val="edge"/>
          <c:yMode val="edge"/>
          <c:x val="0.40532860413728333"/>
          <c:y val="9.056603773584906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Sheet1!$B$2:$B$31</c:f>
              <c:numCache>
                <c:formatCode>General</c:formatCode>
                <c:ptCount val="30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5</c:v>
                </c:pt>
                <c:pt idx="5">
                  <c:v>9</c:v>
                </c:pt>
                <c:pt idx="6">
                  <c:v>11</c:v>
                </c:pt>
                <c:pt idx="7">
                  <c:v>10</c:v>
                </c:pt>
                <c:pt idx="8">
                  <c:v>10</c:v>
                </c:pt>
                <c:pt idx="9">
                  <c:v>7</c:v>
                </c:pt>
                <c:pt idx="10">
                  <c:v>10</c:v>
                </c:pt>
                <c:pt idx="11">
                  <c:v>8</c:v>
                </c:pt>
                <c:pt idx="12">
                  <c:v>14</c:v>
                </c:pt>
                <c:pt idx="13">
                  <c:v>12</c:v>
                </c:pt>
                <c:pt idx="14">
                  <c:v>8</c:v>
                </c:pt>
                <c:pt idx="15">
                  <c:v>8</c:v>
                </c:pt>
                <c:pt idx="16">
                  <c:v>9</c:v>
                </c:pt>
                <c:pt idx="17">
                  <c:v>9</c:v>
                </c:pt>
                <c:pt idx="18">
                  <c:v>8</c:v>
                </c:pt>
                <c:pt idx="19">
                  <c:v>6</c:v>
                </c:pt>
                <c:pt idx="20">
                  <c:v>2</c:v>
                </c:pt>
                <c:pt idx="21">
                  <c:v>3</c:v>
                </c:pt>
                <c:pt idx="22">
                  <c:v>6</c:v>
                </c:pt>
                <c:pt idx="23">
                  <c:v>6</c:v>
                </c:pt>
                <c:pt idx="24">
                  <c:v>3</c:v>
                </c:pt>
                <c:pt idx="25">
                  <c:v>9</c:v>
                </c:pt>
                <c:pt idx="26">
                  <c:v>7</c:v>
                </c:pt>
                <c:pt idx="27">
                  <c:v>2</c:v>
                </c:pt>
                <c:pt idx="28">
                  <c:v>1</c:v>
                </c:pt>
                <c:pt idx="2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48-4D85-9B32-2008F65E11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Sheet1!$A$2:$A$31</c:f>
              <c:numCache>
                <c:formatCode>General</c:formatCode>
                <c:ptCount val="3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</c:numCache>
            </c:numRef>
          </c:cat>
          <c:val>
            <c:numRef>
              <c:f>Sheet1!$C$2:$C$31</c:f>
              <c:numCache>
                <c:formatCode>General</c:formatCode>
                <c:ptCount val="30"/>
                <c:pt idx="0">
                  <c:v>17</c:v>
                </c:pt>
                <c:pt idx="1">
                  <c:v>18</c:v>
                </c:pt>
                <c:pt idx="2">
                  <c:v>17</c:v>
                </c:pt>
                <c:pt idx="3">
                  <c:v>19</c:v>
                </c:pt>
                <c:pt idx="4">
                  <c:v>19</c:v>
                </c:pt>
                <c:pt idx="5">
                  <c:v>14</c:v>
                </c:pt>
                <c:pt idx="6">
                  <c:v>16</c:v>
                </c:pt>
                <c:pt idx="7">
                  <c:v>18</c:v>
                </c:pt>
                <c:pt idx="8">
                  <c:v>17</c:v>
                </c:pt>
                <c:pt idx="9">
                  <c:v>19</c:v>
                </c:pt>
                <c:pt idx="10">
                  <c:v>15</c:v>
                </c:pt>
                <c:pt idx="11">
                  <c:v>19</c:v>
                </c:pt>
                <c:pt idx="12">
                  <c:v>18</c:v>
                </c:pt>
                <c:pt idx="13">
                  <c:v>15</c:v>
                </c:pt>
                <c:pt idx="14">
                  <c:v>18</c:v>
                </c:pt>
                <c:pt idx="15">
                  <c:v>15</c:v>
                </c:pt>
                <c:pt idx="16">
                  <c:v>18</c:v>
                </c:pt>
                <c:pt idx="17">
                  <c:v>17</c:v>
                </c:pt>
                <c:pt idx="18">
                  <c:v>14</c:v>
                </c:pt>
                <c:pt idx="19">
                  <c:v>13</c:v>
                </c:pt>
                <c:pt idx="20">
                  <c:v>14</c:v>
                </c:pt>
                <c:pt idx="21">
                  <c:v>11</c:v>
                </c:pt>
                <c:pt idx="22">
                  <c:v>17</c:v>
                </c:pt>
                <c:pt idx="23">
                  <c:v>16</c:v>
                </c:pt>
                <c:pt idx="24">
                  <c:v>15</c:v>
                </c:pt>
                <c:pt idx="25">
                  <c:v>12</c:v>
                </c:pt>
                <c:pt idx="26">
                  <c:v>10</c:v>
                </c:pt>
                <c:pt idx="27">
                  <c:v>12</c:v>
                </c:pt>
                <c:pt idx="28">
                  <c:v>7</c:v>
                </c:pt>
                <c:pt idx="2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8-4D85-9B32-2008F65E11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5289760"/>
        <c:axId val="438995152"/>
      </c:lineChart>
      <c:catAx>
        <c:axId val="43528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8995152"/>
        <c:crosses val="autoZero"/>
        <c:auto val="1"/>
        <c:lblAlgn val="ctr"/>
        <c:lblOffset val="100"/>
        <c:noMultiLvlLbl val="0"/>
      </c:catAx>
      <c:valAx>
        <c:axId val="43899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528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Prosječna temperatura Novembar 2017.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A5-47E5-AE35-C4474F6824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Min temp</c:v>
                </c:pt>
                <c:pt idx="1">
                  <c:v>Max temp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7.07</c:v>
                </c:pt>
                <c:pt idx="1">
                  <c:v>15.53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5-47E5-AE35-C4474F6824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1380608"/>
        <c:axId val="530198880"/>
      </c:barChart>
      <c:catAx>
        <c:axId val="4513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0198880"/>
        <c:crosses val="autoZero"/>
        <c:auto val="1"/>
        <c:lblAlgn val="ctr"/>
        <c:lblOffset val="100"/>
        <c:noMultiLvlLbl val="0"/>
      </c:catAx>
      <c:valAx>
        <c:axId val="53019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5138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Decembar 2017.</a:t>
            </a:r>
          </a:p>
        </c:rich>
      </c:tx>
      <c:layout>
        <c:manualLayout>
          <c:xMode val="edge"/>
          <c:yMode val="edge"/>
          <c:x val="0.40532860413728333"/>
          <c:y val="9.056603773584906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9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-1</c:v>
                </c:pt>
                <c:pt idx="7">
                  <c:v>0</c:v>
                </c:pt>
                <c:pt idx="8">
                  <c:v>5</c:v>
                </c:pt>
                <c:pt idx="9">
                  <c:v>2</c:v>
                </c:pt>
                <c:pt idx="10">
                  <c:v>4</c:v>
                </c:pt>
                <c:pt idx="11">
                  <c:v>10</c:v>
                </c:pt>
                <c:pt idx="12">
                  <c:v>10</c:v>
                </c:pt>
                <c:pt idx="13">
                  <c:v>9</c:v>
                </c:pt>
                <c:pt idx="14">
                  <c:v>9</c:v>
                </c:pt>
                <c:pt idx="15">
                  <c:v>9</c:v>
                </c:pt>
                <c:pt idx="16">
                  <c:v>6</c:v>
                </c:pt>
                <c:pt idx="17">
                  <c:v>4</c:v>
                </c:pt>
                <c:pt idx="18">
                  <c:v>3</c:v>
                </c:pt>
                <c:pt idx="19">
                  <c:v>1</c:v>
                </c:pt>
                <c:pt idx="20">
                  <c:v>-3</c:v>
                </c:pt>
                <c:pt idx="21">
                  <c:v>-3</c:v>
                </c:pt>
                <c:pt idx="22">
                  <c:v>4</c:v>
                </c:pt>
                <c:pt idx="23">
                  <c:v>2</c:v>
                </c:pt>
                <c:pt idx="24">
                  <c:v>0</c:v>
                </c:pt>
                <c:pt idx="25">
                  <c:v>1</c:v>
                </c:pt>
                <c:pt idx="26">
                  <c:v>7</c:v>
                </c:pt>
                <c:pt idx="27">
                  <c:v>7</c:v>
                </c:pt>
                <c:pt idx="28">
                  <c:v>5</c:v>
                </c:pt>
                <c:pt idx="29">
                  <c:v>2</c:v>
                </c:pt>
                <c:pt idx="3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48-4D85-9B32-2008F65E11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12</c:v>
                </c:pt>
                <c:pt idx="1">
                  <c:v>12</c:v>
                </c:pt>
                <c:pt idx="2">
                  <c:v>14</c:v>
                </c:pt>
                <c:pt idx="3">
                  <c:v>13</c:v>
                </c:pt>
                <c:pt idx="4">
                  <c:v>11</c:v>
                </c:pt>
                <c:pt idx="5">
                  <c:v>13</c:v>
                </c:pt>
                <c:pt idx="6">
                  <c:v>13</c:v>
                </c:pt>
                <c:pt idx="7">
                  <c:v>7</c:v>
                </c:pt>
                <c:pt idx="8">
                  <c:v>12</c:v>
                </c:pt>
                <c:pt idx="9">
                  <c:v>9</c:v>
                </c:pt>
                <c:pt idx="10">
                  <c:v>9</c:v>
                </c:pt>
                <c:pt idx="11">
                  <c:v>16</c:v>
                </c:pt>
                <c:pt idx="12">
                  <c:v>14</c:v>
                </c:pt>
                <c:pt idx="13">
                  <c:v>13</c:v>
                </c:pt>
                <c:pt idx="14">
                  <c:v>16</c:v>
                </c:pt>
                <c:pt idx="15">
                  <c:v>15</c:v>
                </c:pt>
                <c:pt idx="16">
                  <c:v>9</c:v>
                </c:pt>
                <c:pt idx="17">
                  <c:v>8</c:v>
                </c:pt>
                <c:pt idx="18">
                  <c:v>8</c:v>
                </c:pt>
                <c:pt idx="19">
                  <c:v>7</c:v>
                </c:pt>
                <c:pt idx="20">
                  <c:v>8</c:v>
                </c:pt>
                <c:pt idx="21">
                  <c:v>11</c:v>
                </c:pt>
                <c:pt idx="22">
                  <c:v>13</c:v>
                </c:pt>
                <c:pt idx="23">
                  <c:v>15</c:v>
                </c:pt>
                <c:pt idx="24">
                  <c:v>16</c:v>
                </c:pt>
                <c:pt idx="25">
                  <c:v>11</c:v>
                </c:pt>
                <c:pt idx="26">
                  <c:v>14</c:v>
                </c:pt>
                <c:pt idx="27">
                  <c:v>13</c:v>
                </c:pt>
                <c:pt idx="28">
                  <c:v>11</c:v>
                </c:pt>
                <c:pt idx="29">
                  <c:v>11</c:v>
                </c:pt>
                <c:pt idx="30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8-4D85-9B32-2008F65E11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5289760"/>
        <c:axId val="438995152"/>
      </c:lineChart>
      <c:catAx>
        <c:axId val="43528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8995152"/>
        <c:crosses val="autoZero"/>
        <c:auto val="1"/>
        <c:lblAlgn val="ctr"/>
        <c:lblOffset val="100"/>
        <c:noMultiLvlLbl val="0"/>
      </c:catAx>
      <c:valAx>
        <c:axId val="43899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528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Prosječna temperatura Decembar 2017.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A5-47E5-AE35-C4474F6824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Min temp</c:v>
                </c:pt>
                <c:pt idx="1">
                  <c:v>Max temp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3.9</c:v>
                </c:pt>
                <c:pt idx="1">
                  <c:v>11.77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A5-47E5-AE35-C4474F68248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1380608"/>
        <c:axId val="530198880"/>
      </c:barChart>
      <c:catAx>
        <c:axId val="45138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30198880"/>
        <c:crosses val="autoZero"/>
        <c:auto val="1"/>
        <c:lblAlgn val="ctr"/>
        <c:lblOffset val="100"/>
        <c:noMultiLvlLbl val="0"/>
      </c:catAx>
      <c:valAx>
        <c:axId val="530198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5138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dirty="0"/>
              <a:t>Januar 2018.</a:t>
            </a:r>
          </a:p>
        </c:rich>
      </c:tx>
      <c:layout>
        <c:manualLayout>
          <c:xMode val="edge"/>
          <c:yMode val="edge"/>
          <c:x val="0.40532860413728333"/>
          <c:y val="9.056603773584906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8</c:v>
                </c:pt>
                <c:pt idx="6">
                  <c:v>9</c:v>
                </c:pt>
                <c:pt idx="7">
                  <c:v>6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6</c:v>
                </c:pt>
                <c:pt idx="14">
                  <c:v>5</c:v>
                </c:pt>
                <c:pt idx="15">
                  <c:v>3</c:v>
                </c:pt>
                <c:pt idx="16">
                  <c:v>7</c:v>
                </c:pt>
                <c:pt idx="17">
                  <c:v>2</c:v>
                </c:pt>
                <c:pt idx="18">
                  <c:v>1</c:v>
                </c:pt>
                <c:pt idx="19">
                  <c:v>5</c:v>
                </c:pt>
                <c:pt idx="20">
                  <c:v>3</c:v>
                </c:pt>
                <c:pt idx="21">
                  <c:v>0</c:v>
                </c:pt>
                <c:pt idx="22">
                  <c:v>-1</c:v>
                </c:pt>
                <c:pt idx="23">
                  <c:v>1</c:v>
                </c:pt>
                <c:pt idx="24">
                  <c:v>-1</c:v>
                </c:pt>
                <c:pt idx="25">
                  <c:v>-1</c:v>
                </c:pt>
                <c:pt idx="26">
                  <c:v>-1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48-4D85-9B32-2008F65E117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max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Sheet1!$A$2:$A$32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Sheet1!$C$2:$C$32</c:f>
              <c:numCache>
                <c:formatCode>General</c:formatCode>
                <c:ptCount val="31"/>
                <c:pt idx="0">
                  <c:v>7</c:v>
                </c:pt>
                <c:pt idx="1">
                  <c:v>10</c:v>
                </c:pt>
                <c:pt idx="2">
                  <c:v>13</c:v>
                </c:pt>
                <c:pt idx="3">
                  <c:v>12</c:v>
                </c:pt>
                <c:pt idx="4">
                  <c:v>12</c:v>
                </c:pt>
                <c:pt idx="5">
                  <c:v>13</c:v>
                </c:pt>
                <c:pt idx="6">
                  <c:v>19</c:v>
                </c:pt>
                <c:pt idx="7">
                  <c:v>16</c:v>
                </c:pt>
                <c:pt idx="8">
                  <c:v>14</c:v>
                </c:pt>
                <c:pt idx="9">
                  <c:v>14</c:v>
                </c:pt>
                <c:pt idx="10">
                  <c:v>11</c:v>
                </c:pt>
                <c:pt idx="11">
                  <c:v>14</c:v>
                </c:pt>
                <c:pt idx="12">
                  <c:v>14</c:v>
                </c:pt>
                <c:pt idx="13">
                  <c:v>9</c:v>
                </c:pt>
                <c:pt idx="14">
                  <c:v>7</c:v>
                </c:pt>
                <c:pt idx="15">
                  <c:v>5</c:v>
                </c:pt>
                <c:pt idx="16">
                  <c:v>14</c:v>
                </c:pt>
                <c:pt idx="17">
                  <c:v>12</c:v>
                </c:pt>
                <c:pt idx="18">
                  <c:v>7</c:v>
                </c:pt>
                <c:pt idx="19">
                  <c:v>9</c:v>
                </c:pt>
                <c:pt idx="20">
                  <c:v>9</c:v>
                </c:pt>
                <c:pt idx="21">
                  <c:v>9</c:v>
                </c:pt>
                <c:pt idx="22">
                  <c:v>12</c:v>
                </c:pt>
                <c:pt idx="23">
                  <c:v>13</c:v>
                </c:pt>
                <c:pt idx="24">
                  <c:v>11</c:v>
                </c:pt>
                <c:pt idx="25">
                  <c:v>13</c:v>
                </c:pt>
                <c:pt idx="26">
                  <c:v>13</c:v>
                </c:pt>
                <c:pt idx="27">
                  <c:v>15</c:v>
                </c:pt>
                <c:pt idx="28">
                  <c:v>16</c:v>
                </c:pt>
                <c:pt idx="29">
                  <c:v>14</c:v>
                </c:pt>
                <c:pt idx="30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48-4D85-9B32-2008F65E117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35289760"/>
        <c:axId val="438995152"/>
      </c:lineChart>
      <c:catAx>
        <c:axId val="435289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8995152"/>
        <c:crosses val="autoZero"/>
        <c:auto val="1"/>
        <c:lblAlgn val="ctr"/>
        <c:lblOffset val="100"/>
        <c:noMultiLvlLbl val="0"/>
      </c:catAx>
      <c:valAx>
        <c:axId val="438995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435289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558164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386709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36075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08926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10384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287048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899735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79483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22816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62010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108475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A81055F-1D07-4365-999D-B58519DC7BF5}" type="datetimeFigureOut">
              <a:rPr lang="sr-Latn-ME" smtClean="0"/>
              <a:t>19.3.2018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51D82FB-4167-4BE5-8A8F-1E393B005106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2938560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B3A66-DC77-49D9-BC33-70EA0B40AD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b="1" dirty="0"/>
              <a:t>ANALIZA VREMENA U PODGORICI</a:t>
            </a:r>
            <a:endParaRPr lang="sr-Latn-M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ECE70C-AC24-43B8-B299-9936C35865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/>
              <a:t>za period od 1.9.2017. do 28.2.2018. godine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0F9235-70F5-4795-8500-689C98258F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678" y="4368583"/>
            <a:ext cx="2398643" cy="237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319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E943-02F2-48C1-BE3D-0560A18F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deceMbar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23BE76E-636F-4AC0-9B5A-E6E1B8DC3C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5521592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952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5A00-F993-4F1A-B018-A89A87F0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decembar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79C882-BA8E-4AE5-9FDE-FB8CB56429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296653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908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E943-02F2-48C1-BE3D-0560A18F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januar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23BE76E-636F-4AC0-9B5A-E6E1B8DC3C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107594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9627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5A00-F993-4F1A-B018-A89A87F0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januar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79C882-BA8E-4AE5-9FDE-FB8CB56429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538431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2827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E943-02F2-48C1-BE3D-0560A18F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februar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23BE76E-636F-4AC0-9B5A-E6E1B8DC3C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9181475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6818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5A00-F993-4F1A-B018-A89A87F0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februar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79C882-BA8E-4AE5-9FDE-FB8CB56429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667310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302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5A00-F993-4F1A-B018-A89A87F0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UPOREDNI PODACI PO MJESECIMA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79C882-BA8E-4AE5-9FDE-FB8CB56429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80147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9355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5A00-F993-4F1A-B018-A89A87F0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UPOREDNI PODACI PO MJESECIMA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79C882-BA8E-4AE5-9FDE-FB8CB56429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880749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142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4B4C3-22A0-4183-A19A-D2AD30382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Najviša i najniža temperatura</a:t>
            </a:r>
          </a:p>
        </p:txBody>
      </p:sp>
      <p:graphicFrame>
        <p:nvGraphicFramePr>
          <p:cNvPr id="17" name="Content Placeholder 16">
            <a:extLst>
              <a:ext uri="{FF2B5EF4-FFF2-40B4-BE49-F238E27FC236}">
                <a16:creationId xmlns:a16="http://schemas.microsoft.com/office/drawing/2014/main" id="{BCCB3A03-246E-4597-804B-343C309993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593415"/>
              </p:ext>
            </p:extLst>
          </p:nvPr>
        </p:nvGraphicFramePr>
        <p:xfrm>
          <a:off x="1203326" y="2011363"/>
          <a:ext cx="3382742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6">
            <a:extLst>
              <a:ext uri="{FF2B5EF4-FFF2-40B4-BE49-F238E27FC236}">
                <a16:creationId xmlns:a16="http://schemas.microsoft.com/office/drawing/2014/main" id="{64A893DA-2EB4-4F96-B109-C3E19A1B34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4764498"/>
              </p:ext>
            </p:extLst>
          </p:nvPr>
        </p:nvGraphicFramePr>
        <p:xfrm>
          <a:off x="7009359" y="2011363"/>
          <a:ext cx="3382742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0061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F4369-27DE-4D66-AA46-3ADF7EFA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ME" sz="8800" dirty="0"/>
              <a:t>Hvala na pažnji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C3CE4-E003-4DED-9022-4E4BD959F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Latn-ME" dirty="0"/>
          </a:p>
          <a:p>
            <a:pPr marL="0" indent="0" algn="ctr">
              <a:buNone/>
            </a:pPr>
            <a:endParaRPr lang="sr-Latn-ME" dirty="0"/>
          </a:p>
          <a:p>
            <a:pPr marL="0" indent="0" algn="ctr">
              <a:buNone/>
            </a:pPr>
            <a:endParaRPr lang="sr-Latn-ME" dirty="0"/>
          </a:p>
          <a:p>
            <a:pPr marL="0" indent="0" algn="ctr">
              <a:buNone/>
            </a:pPr>
            <a:r>
              <a:rPr lang="sr-Latn-ME" dirty="0"/>
              <a:t>Meteo tim „OŠ Sutjeska“</a:t>
            </a:r>
            <a:br>
              <a:rPr lang="sr-Latn-ME" dirty="0"/>
            </a:br>
            <a:r>
              <a:rPr lang="sr-Latn-ME" dirty="0"/>
              <a:t>Kosta Radulović VII2</a:t>
            </a:r>
            <a:br>
              <a:rPr lang="sr-Latn-ME" dirty="0"/>
            </a:br>
            <a:r>
              <a:rPr lang="sr-Latn-ME" dirty="0"/>
              <a:t>Anika Mijušković VII2</a:t>
            </a:r>
          </a:p>
        </p:txBody>
      </p:sp>
    </p:spTree>
    <p:extLst>
      <p:ext uri="{BB962C8B-B14F-4D97-AF65-F5344CB8AC3E}">
        <p14:creationId xmlns:p14="http://schemas.microsoft.com/office/powerpoint/2010/main" val="306468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FB2AC-0A6B-4870-AFA3-DDF31C214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UVOD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26F0BC-4F12-4BC1-B3FC-117A4797C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68454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sr-Latn-ME" sz="2800" dirty="0"/>
              <a:t>	U okviru projekta EKO ŠKOLA u OŠ „Sutjeska“ formiran je METEO tim koji je imao zadatak da prati vremenske prilike u našem gradu u periodu od 1. septembra 2017. godine do 28. februara 2018. godine.</a:t>
            </a:r>
          </a:p>
          <a:p>
            <a:pPr marL="0" indent="0" algn="just">
              <a:buNone/>
            </a:pPr>
            <a:r>
              <a:rPr lang="sr-Latn-ME" sz="2800" dirty="0"/>
              <a:t>	Analizirani  podaci su: minimalna dnevna temperatura (MIN) i maksimalna dnevna temperatura (MAX). Nakon naznačenog perioda učenici koji učestvuju u METEO timu su napravili detaljnu analizu prikupljenih podataka i rezultata do kojih su došli.</a:t>
            </a:r>
          </a:p>
          <a:p>
            <a:pPr marL="0" indent="0" algn="just">
              <a:buNone/>
            </a:pPr>
            <a:r>
              <a:rPr lang="sr-Latn-ME" sz="2800" dirty="0"/>
              <a:t>	Koordinator METEO tima je nastavnik matematike Nikola Milačić.</a:t>
            </a:r>
          </a:p>
          <a:p>
            <a:pPr algn="just"/>
            <a:endParaRPr lang="sr-Latn-ME" sz="2800" dirty="0"/>
          </a:p>
        </p:txBody>
      </p:sp>
    </p:spTree>
    <p:extLst>
      <p:ext uri="{BB962C8B-B14F-4D97-AF65-F5344CB8AC3E}">
        <p14:creationId xmlns:p14="http://schemas.microsoft.com/office/powerpoint/2010/main" val="2331392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04F19-4ECC-4873-ACAD-33F24CAFC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PRIKUPLJENI PODACI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1F0A41A-65E8-4BA2-89C3-4B11EDCFFCE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52203" y="2011362"/>
          <a:ext cx="5286007" cy="42068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079">
                  <a:extLst>
                    <a:ext uri="{9D8B030D-6E8A-4147-A177-3AD203B41FA5}">
                      <a16:colId xmlns:a16="http://schemas.microsoft.com/office/drawing/2014/main" val="4143075780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2171370249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22176849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2504970648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64693598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204183845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3725283287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2091341133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4288108807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3475048467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413355766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3536895139"/>
                    </a:ext>
                  </a:extLst>
                </a:gridCol>
                <a:gridCol w="415494">
                  <a:extLst>
                    <a:ext uri="{9D8B030D-6E8A-4147-A177-3AD203B41FA5}">
                      <a16:colId xmlns:a16="http://schemas.microsoft.com/office/drawing/2014/main" val="3330800379"/>
                    </a:ext>
                  </a:extLst>
                </a:gridCol>
              </a:tblGrid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sept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oktobar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nov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dec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jan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feb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 hMerge="1">
                  <a:txBody>
                    <a:bodyPr/>
                    <a:lstStyle/>
                    <a:p>
                      <a:endParaRPr lang="sr-Latn-M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860664"/>
                  </a:ext>
                </a:extLst>
              </a:tr>
              <a:tr h="121186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min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max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min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max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min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max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min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max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min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max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min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max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1841467423"/>
                  </a:ext>
                </a:extLst>
              </a:tr>
              <a:tr h="126956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797137703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1427311627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1607393893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4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1577486775"/>
                  </a:ext>
                </a:extLst>
              </a:tr>
              <a:tr h="121186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1162279554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1939060324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-1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1633863731"/>
                  </a:ext>
                </a:extLst>
              </a:tr>
              <a:tr h="138498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1959465621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1615296447"/>
                  </a:ext>
                </a:extLst>
              </a:tr>
              <a:tr h="121186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3063080519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4100539750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442028279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1877455944"/>
                  </a:ext>
                </a:extLst>
              </a:tr>
              <a:tr h="121186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833380191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1767224353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2656014010"/>
                  </a:ext>
                </a:extLst>
              </a:tr>
              <a:tr h="138498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458148275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4075580919"/>
                  </a:ext>
                </a:extLst>
              </a:tr>
              <a:tr h="121186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19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3736578246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20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4005664343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21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-3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2218172540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22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-3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3211884054"/>
                  </a:ext>
                </a:extLst>
              </a:tr>
              <a:tr h="121186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23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-1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2677834435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24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3150326215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25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-1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4037674996"/>
                  </a:ext>
                </a:extLst>
              </a:tr>
              <a:tr h="138498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26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9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-1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-1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2553200556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27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-1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-3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3630429077"/>
                  </a:ext>
                </a:extLst>
              </a:tr>
              <a:tr h="121186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28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-1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2152754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29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5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3260199583"/>
                  </a:ext>
                </a:extLst>
              </a:tr>
              <a:tr h="115415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30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18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16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2873967215"/>
                  </a:ext>
                </a:extLst>
              </a:tr>
              <a:tr h="121186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31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14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 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4271576875"/>
                  </a:ext>
                </a:extLst>
              </a:tr>
              <a:tr h="242371"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srednja temp</a:t>
                      </a:r>
                      <a:endParaRPr lang="sr-Latn-ME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15,97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27,33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10,87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22,90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7,07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15,53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3,90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11,77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3,52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11,97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>
                          <a:effectLst/>
                        </a:rPr>
                        <a:t>4,00</a:t>
                      </a:r>
                      <a:endParaRPr lang="sr-Latn-ME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ME" sz="700" u="none" strike="noStrike" dirty="0">
                          <a:effectLst/>
                        </a:rPr>
                        <a:t>11,18</a:t>
                      </a:r>
                      <a:endParaRPr lang="sr-Latn-ME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71" marR="5771" marT="5771" marB="0" anchor="ctr"/>
                </a:tc>
                <a:extLst>
                  <a:ext uri="{0D108BD9-81ED-4DB2-BD59-A6C34878D82A}">
                    <a16:rowId xmlns:a16="http://schemas.microsoft.com/office/drawing/2014/main" val="3690821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92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E943-02F2-48C1-BE3D-0560A18F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/>
              <a:t>septembar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23BE76E-636F-4AC0-9B5A-E6E1B8DC3C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828978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173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5A00-F993-4F1A-B018-A89A87F0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septembar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79C882-BA8E-4AE5-9FDE-FB8CB56429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875238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4869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E943-02F2-48C1-BE3D-0560A18F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oktobar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23BE76E-636F-4AC0-9B5A-E6E1B8DC3C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055790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609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5A00-F993-4F1A-B018-A89A87F0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OKTObar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79C882-BA8E-4AE5-9FDE-FB8CB56429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831508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4210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FE943-02F2-48C1-BE3D-0560A18F0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NOVEMbar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23BE76E-636F-4AC0-9B5A-E6E1B8DC3C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025922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3580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F5A00-F993-4F1A-B018-A89A87F05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novembar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C79C882-BA8E-4AE5-9FDE-FB8CB56429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477305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0255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76</TotalTime>
  <Words>558</Words>
  <Application>Microsoft Office PowerPoint</Application>
  <PresentationFormat>Widescreen</PresentationFormat>
  <Paragraphs>479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Corbel</vt:lpstr>
      <vt:lpstr>Wingdings</vt:lpstr>
      <vt:lpstr>Banded</vt:lpstr>
      <vt:lpstr>ANALIZA VREMENA U PODGORICI</vt:lpstr>
      <vt:lpstr>UVOD</vt:lpstr>
      <vt:lpstr>PRIKUPLJENI PODACI</vt:lpstr>
      <vt:lpstr>septembar</vt:lpstr>
      <vt:lpstr>septembar</vt:lpstr>
      <vt:lpstr>oktobar</vt:lpstr>
      <vt:lpstr>OKTObar</vt:lpstr>
      <vt:lpstr>NOVEMbar</vt:lpstr>
      <vt:lpstr>novembar</vt:lpstr>
      <vt:lpstr>deceMbar</vt:lpstr>
      <vt:lpstr>decembar</vt:lpstr>
      <vt:lpstr>januar</vt:lpstr>
      <vt:lpstr>januar</vt:lpstr>
      <vt:lpstr>februar</vt:lpstr>
      <vt:lpstr>februar</vt:lpstr>
      <vt:lpstr>UPOREDNI PODACI PO MJESECIMA</vt:lpstr>
      <vt:lpstr>UPOREDNI PODACI PO MJESECIMA</vt:lpstr>
      <vt:lpstr>Najviša i najniža temperatura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VREMENA U PODGORICI</dc:title>
  <dc:creator>Dell</dc:creator>
  <cp:lastModifiedBy>Dell</cp:lastModifiedBy>
  <cp:revision>10</cp:revision>
  <dcterms:created xsi:type="dcterms:W3CDTF">2018-03-19T08:37:15Z</dcterms:created>
  <dcterms:modified xsi:type="dcterms:W3CDTF">2018-03-19T10:43:35Z</dcterms:modified>
</cp:coreProperties>
</file>