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</p:sldMasterIdLst>
  <p:notesMasterIdLst>
    <p:notesMasterId r:id="rId36"/>
  </p:notesMasterIdLst>
  <p:handoutMasterIdLst>
    <p:handoutMasterId r:id="rId37"/>
  </p:handoutMasterIdLst>
  <p:sldIdLst>
    <p:sldId id="655" r:id="rId5"/>
    <p:sldId id="650" r:id="rId6"/>
    <p:sldId id="471" r:id="rId7"/>
    <p:sldId id="510" r:id="rId8"/>
    <p:sldId id="628" r:id="rId9"/>
    <p:sldId id="629" r:id="rId10"/>
    <p:sldId id="524" r:id="rId11"/>
    <p:sldId id="461" r:id="rId12"/>
    <p:sldId id="462" r:id="rId13"/>
    <p:sldId id="546" r:id="rId14"/>
    <p:sldId id="631" r:id="rId15"/>
    <p:sldId id="632" r:id="rId16"/>
    <p:sldId id="651" r:id="rId17"/>
    <p:sldId id="65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54" r:id="rId35"/>
  </p:sldIdLst>
  <p:sldSz cx="9144000" cy="5143500" type="screen16x9"/>
  <p:notesSz cx="7008813" cy="9294813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84">
          <p15:clr>
            <a:srgbClr val="A4A3A4"/>
          </p15:clr>
        </p15:guide>
        <p15:guide id="13" orient="horz" pos="2544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pos="2880">
          <p15:clr>
            <a:srgbClr val="A4A3A4"/>
          </p15:clr>
        </p15:guide>
        <p15:guide id="19" pos="156">
          <p15:clr>
            <a:srgbClr val="A4A3A4"/>
          </p15:clr>
        </p15:guide>
        <p15:guide id="20" pos="5598">
          <p15:clr>
            <a:srgbClr val="A4A3A4"/>
          </p15:clr>
        </p15:guide>
        <p15:guide id="21" pos="399">
          <p15:clr>
            <a:srgbClr val="A4A3A4"/>
          </p15:clr>
        </p15:guide>
        <p15:guide id="22" pos="5114">
          <p15:clr>
            <a:srgbClr val="A4A3A4"/>
          </p15:clr>
        </p15:guide>
        <p15:guide id="23" pos="1373">
          <p15:clr>
            <a:srgbClr val="A4A3A4"/>
          </p15:clr>
        </p15:guide>
        <p15:guide id="24" pos="4383">
          <p15:clr>
            <a:srgbClr val="A4A3A4"/>
          </p15:clr>
        </p15:guide>
        <p15:guide id="25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a Djurovic Martinovic" initials="NDM" lastIdx="9" clrIdx="0">
    <p:extLst>
      <p:ext uri="{19B8F6BF-5375-455C-9EA6-DF929625EA0E}">
        <p15:presenceInfo xmlns:p15="http://schemas.microsoft.com/office/powerpoint/2012/main" xmlns="" userId="S-1-5-21-889838981-920820592-1903951286-754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161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3783" autoAdjust="0"/>
  </p:normalViewPr>
  <p:slideViewPr>
    <p:cSldViewPr snapToGrid="0" snapToObjects="1" showGuides="1">
      <p:cViewPr>
        <p:scale>
          <a:sx n="102" d="100"/>
          <a:sy n="102" d="100"/>
        </p:scale>
        <p:origin x="-420" y="-42"/>
      </p:cViewPr>
      <p:guideLst>
        <p:guide orient="horz" pos="2382"/>
        <p:guide orient="horz" pos="230"/>
        <p:guide orient="horz" pos="4534"/>
        <p:guide orient="horz" pos="4286"/>
        <p:guide orient="horz" pos="1685"/>
        <p:guide orient="horz" pos="161"/>
        <p:guide orient="horz" pos="3084"/>
        <p:guide orient="horz" pos="2544"/>
        <p:guide orient="horz" pos="875"/>
        <p:guide orient="horz" pos="1749"/>
        <p:guide orient="horz" pos="621"/>
        <p:guide orient="horz" pos="2865"/>
        <p:guide pos="4234"/>
        <p:guide pos="237"/>
        <p:guide pos="8229"/>
        <p:guide pos="949"/>
        <p:guide pos="751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30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966" y="-108"/>
      </p:cViewPr>
      <p:guideLst>
        <p:guide orient="horz" pos="2927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5306420030828E-2"/>
          <c:y val="0.10540075353476018"/>
          <c:w val="0.50964316960379952"/>
          <c:h val="0.77267094280273241"/>
        </c:manualLayout>
      </c:layout>
      <c:pieChart>
        <c:varyColors val="1"/>
        <c:ser>
          <c:idx val="0"/>
          <c:order val="0"/>
          <c:spPr>
            <a:solidFill>
              <a:srgbClr val="333399"/>
            </a:solidFill>
            <a:ln w="25373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19-4419-8715-E2928225E3A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19-4419-8715-E2928225E3A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19-4419-8715-E2928225E3A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19-4419-8715-E2928225E3AE}"/>
              </c:ext>
            </c:extLst>
          </c:dPt>
          <c:dLbls>
            <c:dLbl>
              <c:idx val="0"/>
              <c:layout>
                <c:manualLayout>
                  <c:x val="3.6610326726400577E-2"/>
                  <c:y val="-0.138339949659077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19-4419-8715-E2928225E3AE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Najmanje jedanput mjesečno</c:v>
                </c:pt>
                <c:pt idx="1">
                  <c:v>Najmanje jednom svake nedjelje</c:v>
                </c:pt>
                <c:pt idx="2">
                  <c:v>Svakoga dana ili skoro svakoga dana</c:v>
                </c:pt>
                <c:pt idx="3">
                  <c:v>Nekoliko puta svakoga dana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</c:v>
                </c:pt>
                <c:pt idx="1">
                  <c:v>11.2</c:v>
                </c:pt>
                <c:pt idx="2">
                  <c:v>36.5</c:v>
                </c:pt>
                <c:pt idx="3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19-4419-8715-E2928225E3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2"/>
      </c:pieChart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55491146939965841"/>
          <c:y val="0.11026056760763472"/>
          <c:w val="0.39966025080198314"/>
          <c:h val="0.81756760809613049"/>
        </c:manualLayout>
      </c:layout>
      <c:overlay val="0"/>
      <c:txPr>
        <a:bodyPr/>
        <a:lstStyle/>
        <a:p>
          <a:pPr>
            <a:defRPr sz="1400" b="0">
              <a:solidFill>
                <a:schemeClr val="tx1"/>
              </a:solidFill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b="1" kern="1200">
          <a:solidFill>
            <a:schemeClr val="bg2"/>
          </a:solidFill>
          <a:latin typeface="Calibri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5659966846248"/>
          <c:y val="2.4322196488492431E-2"/>
          <c:w val="0.64468063613758808"/>
          <c:h val="0.9286576929838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E5-42ED-9FEA-DE00CFFF84C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DE5-42ED-9FEA-DE00CFFF84C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E5-42ED-9FEA-DE00CFFF84C6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15 - 17</c:v>
                </c:pt>
                <c:pt idx="1">
                  <c:v>12-14</c:v>
                </c:pt>
                <c:pt idx="2">
                  <c:v>9-11</c:v>
                </c:pt>
                <c:pt idx="3">
                  <c:v>Djevojčice</c:v>
                </c:pt>
                <c:pt idx="4">
                  <c:v>Dječaci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39</c:v>
                </c:pt>
                <c:pt idx="2">
                  <c:v>25</c:v>
                </c:pt>
                <c:pt idx="3">
                  <c:v>35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E5-42ED-9FEA-DE00CFFF8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66551168"/>
        <c:axId val="66552960"/>
      </c:barChart>
      <c:catAx>
        <c:axId val="6655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6552960"/>
        <c:crosses val="autoZero"/>
        <c:auto val="1"/>
        <c:lblAlgn val="ctr"/>
        <c:lblOffset val="100"/>
        <c:noMultiLvlLbl val="0"/>
      </c:catAx>
      <c:valAx>
        <c:axId val="66552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5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29866525391918E-2"/>
          <c:y val="6.9242139926006335E-2"/>
          <c:w val="0.96320538803259881"/>
          <c:h val="0.550636014551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Roditelji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Razgovaram sa djetetom o tome šta radi dok je na internetu</c:v>
                </c:pt>
                <c:pt idx="1">
                  <c:v>Objašnjavam zašto su neki vebsajtovi neprimjereni</c:v>
                </c:pt>
                <c:pt idx="2">
                  <c:v>Sugerišem načine na koje može bezbjedno koristiti Internet</c:v>
                </c:pt>
                <c:pt idx="3">
                  <c:v>Razgovaram sa djetetom o tome šta da radi kada ga/je nešto na Internetu uznemiri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51</c:v>
                </c:pt>
                <c:pt idx="2">
                  <c:v>49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2B-4D69-8C23-CD408997DF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Djeca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Razgovaram sa djetetom o tome šta radi dok je na internetu</c:v>
                </c:pt>
                <c:pt idx="1">
                  <c:v>Objašnjavam zašto su neki vebsajtovi neprimjereni</c:v>
                </c:pt>
                <c:pt idx="2">
                  <c:v>Sugerišem načine na koje može bezbjedno koristiti Internet</c:v>
                </c:pt>
                <c:pt idx="3">
                  <c:v>Razgovaram sa djetetom o tome šta da radi kada ga/je nešto na Internetu uznemiri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</c:v>
                </c:pt>
                <c:pt idx="1">
                  <c:v>29</c:v>
                </c:pt>
                <c:pt idx="2">
                  <c:v>45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2B-4D69-8C23-CD408997D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004160"/>
        <c:axId val="71005696"/>
      </c:barChart>
      <c:catAx>
        <c:axId val="710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005696"/>
        <c:crosses val="autoZero"/>
        <c:auto val="1"/>
        <c:lblAlgn val="ctr"/>
        <c:lblOffset val="100"/>
        <c:noMultiLvlLbl val="0"/>
      </c:catAx>
      <c:valAx>
        <c:axId val="7100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0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90752223683112"/>
          <c:y val="0.91200072814429389"/>
          <c:w val="0.38045904283498949"/>
          <c:h val="8.1642951107520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29275571863753"/>
          <c:y val="2.0942550410183235E-2"/>
          <c:w val="0.48670724428136242"/>
          <c:h val="0.88219357675622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Često + veoma često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Donio je pravila o tome što mogu da radim na internetu u školi</c:v>
                </c:pt>
                <c:pt idx="1">
                  <c:v>Podstakao me je da istražujem i učim stvari na internetu</c:v>
                </c:pt>
                <c:pt idx="2">
                  <c:v>Savjetovao me je kako bezbjedno da koristim internet</c:v>
                </c:pt>
                <c:pt idx="3">
                  <c:v>Objasnio je zašto su neki veb sajtovi dobri ili loši</c:v>
                </c:pt>
                <c:pt idx="4">
                  <c:v>Savjetovao mi je kako da se ponašam prema drugim ljudima na internetu</c:v>
                </c:pt>
                <c:pt idx="5">
                  <c:v>Pomogao mi je kada mi je nešto bilo teško da uradim ili nađem na internetu</c:v>
                </c:pt>
                <c:pt idx="6">
                  <c:v>Razgovarao je sa mnom o tome što radim na internetu</c:v>
                </c:pt>
                <c:pt idx="7">
                  <c:v>Uopšteno gledano, razgovarao je sa mnom o tome što bih uradio ako bi mi nešto na internetu zasmetalo</c:v>
                </c:pt>
                <c:pt idx="8">
                  <c:v>Pomogao mi je u prošlosti kada mi je nešto smetalo na internetu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24.1</c:v>
                </c:pt>
                <c:pt idx="1">
                  <c:v>22.8</c:v>
                </c:pt>
                <c:pt idx="2">
                  <c:v>20.8</c:v>
                </c:pt>
                <c:pt idx="3">
                  <c:v>19</c:v>
                </c:pt>
                <c:pt idx="4">
                  <c:v>17.8</c:v>
                </c:pt>
                <c:pt idx="5">
                  <c:v>17</c:v>
                </c:pt>
                <c:pt idx="6">
                  <c:v>14.3</c:v>
                </c:pt>
                <c:pt idx="7">
                  <c:v>12.7</c:v>
                </c:pt>
                <c:pt idx="8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3D-440E-B1CE-2C3C1D00D745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Donio je pravila o tome što mogu da radim na internetu u školi</c:v>
                </c:pt>
                <c:pt idx="1">
                  <c:v>Podstakao me je da istražujem i učim stvari na internetu</c:v>
                </c:pt>
                <c:pt idx="2">
                  <c:v>Savjetovao me je kako bezbjedno da koristim internet</c:v>
                </c:pt>
                <c:pt idx="3">
                  <c:v>Objasnio je zašto su neki veb sajtovi dobri ili loši</c:v>
                </c:pt>
                <c:pt idx="4">
                  <c:v>Savjetovao mi je kako da se ponašam prema drugim ljudima na internetu</c:v>
                </c:pt>
                <c:pt idx="5">
                  <c:v>Pomogao mi je kada mi je nešto bilo teško da uradim ili nađem na internetu</c:v>
                </c:pt>
                <c:pt idx="6">
                  <c:v>Razgovarao je sa mnom o tome što radim na internetu</c:v>
                </c:pt>
                <c:pt idx="7">
                  <c:v>Uopšteno gledano, razgovarao je sa mnom o tome što bih uradio ako bi mi nešto na internetu zasmetalo</c:v>
                </c:pt>
                <c:pt idx="8">
                  <c:v>Pomogao mi je u prošlosti kada mi je nešto smetalo na internetu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19.3</c:v>
                </c:pt>
                <c:pt idx="1">
                  <c:v>26.7</c:v>
                </c:pt>
                <c:pt idx="2">
                  <c:v>26</c:v>
                </c:pt>
                <c:pt idx="3">
                  <c:v>30</c:v>
                </c:pt>
                <c:pt idx="4">
                  <c:v>26.6</c:v>
                </c:pt>
                <c:pt idx="5">
                  <c:v>24.7</c:v>
                </c:pt>
                <c:pt idx="6">
                  <c:v>24.2</c:v>
                </c:pt>
                <c:pt idx="7">
                  <c:v>23.7</c:v>
                </c:pt>
                <c:pt idx="8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3D-440E-B1CE-2C3C1D00D74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Nikad + veoma retko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Donio je pravila o tome što mogu da radim na internetu u školi</c:v>
                </c:pt>
                <c:pt idx="1">
                  <c:v>Podstakao me je da istražujem i učim stvari na internetu</c:v>
                </c:pt>
                <c:pt idx="2">
                  <c:v>Savjetovao me je kako bezbjedno da koristim internet</c:v>
                </c:pt>
                <c:pt idx="3">
                  <c:v>Objasnio je zašto su neki veb sajtovi dobri ili loši</c:v>
                </c:pt>
                <c:pt idx="4">
                  <c:v>Savjetovao mi je kako da se ponašam prema drugim ljudima na internetu</c:v>
                </c:pt>
                <c:pt idx="5">
                  <c:v>Pomogao mi je kada mi je nešto bilo teško da uradim ili nađem na internetu</c:v>
                </c:pt>
                <c:pt idx="6">
                  <c:v>Razgovarao je sa mnom o tome što radim na internetu</c:v>
                </c:pt>
                <c:pt idx="7">
                  <c:v>Uopšteno gledano, razgovarao je sa mnom o tome što bih uradio ako bi mi nešto na internetu zasmetalo</c:v>
                </c:pt>
                <c:pt idx="8">
                  <c:v>Pomogao mi je u prošlosti kada mi je nešto smetalo na internetu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56.5</c:v>
                </c:pt>
                <c:pt idx="1">
                  <c:v>50.5</c:v>
                </c:pt>
                <c:pt idx="2">
                  <c:v>53.1</c:v>
                </c:pt>
                <c:pt idx="3">
                  <c:v>51</c:v>
                </c:pt>
                <c:pt idx="4">
                  <c:v>55.6</c:v>
                </c:pt>
                <c:pt idx="5">
                  <c:v>58.3</c:v>
                </c:pt>
                <c:pt idx="6">
                  <c:v>61.5</c:v>
                </c:pt>
                <c:pt idx="7">
                  <c:v>63.6</c:v>
                </c:pt>
                <c:pt idx="8">
                  <c:v>73.599999999999994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3D-440E-B1CE-2C3C1D00D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overlap val="100"/>
        <c:axId val="71219456"/>
        <c:axId val="71110656"/>
      </c:barChart>
      <c:catAx>
        <c:axId val="7121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110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11065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21945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95303571131314"/>
          <c:y val="0.93084988508865152"/>
          <c:w val="0.68849709762348843"/>
          <c:h val="6.6964754405699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82822424794469"/>
          <c:y val="4.7213022649123963E-2"/>
          <c:w val="0.50906074214719765"/>
          <c:h val="0.86932330952002634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71B2C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9B-49A0-82EE-F5058C843755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 školi svog djeteta</c:v>
                </c:pt>
                <c:pt idx="1">
                  <c:v>Na televiziji, radiju, u novinama, časopisima</c:v>
                </c:pt>
                <c:pt idx="2">
                  <c:v>Od porodice i prijatelja</c:v>
                </c:pt>
                <c:pt idx="3">
                  <c:v>Od svog djeteta</c:v>
                </c:pt>
                <c:pt idx="4">
                  <c:v>Od organizacija za dobrostanje djece</c:v>
                </c:pt>
                <c:pt idx="5">
                  <c:v>Od relevatnih institucija ili lokalnih vlasti</c:v>
                </c:pt>
                <c:pt idx="6">
                  <c:v>Od provajdera internet usluga</c:v>
                </c:pt>
                <c:pt idx="7">
                  <c:v>Sa web-sajtova sa informacijama o bezbjednosti na internetu</c:v>
                </c:pt>
                <c:pt idx="8">
                  <c:v>Od proizvođača i prodavaca proizvoda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51.8</c:v>
                </c:pt>
                <c:pt idx="1">
                  <c:v>35.200000000000003</c:v>
                </c:pt>
                <c:pt idx="2">
                  <c:v>24.4</c:v>
                </c:pt>
                <c:pt idx="3">
                  <c:v>21.7</c:v>
                </c:pt>
                <c:pt idx="4">
                  <c:v>19.100000000000001</c:v>
                </c:pt>
                <c:pt idx="5">
                  <c:v>18.5</c:v>
                </c:pt>
                <c:pt idx="6">
                  <c:v>17.399999999999999</c:v>
                </c:pt>
                <c:pt idx="7">
                  <c:v>13.5</c:v>
                </c:pt>
                <c:pt idx="8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B-49A0-82EE-F5058C843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72288896"/>
        <c:axId val="72294784"/>
      </c:barChart>
      <c:catAx>
        <c:axId val="7228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294784"/>
        <c:crosses val="autoZero"/>
        <c:auto val="1"/>
        <c:lblAlgn val="ctr"/>
        <c:lblOffset val="100"/>
        <c:noMultiLvlLbl val="0"/>
      </c:catAx>
      <c:valAx>
        <c:axId val="722947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228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3FF-4D71-A92F-B4E6E5A1572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FF-4D71-A92F-B4E6E5A157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FF-4D71-A92F-B4E6E5A157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FF-4D71-A92F-B4E6E5A1572E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Tražio/la sam vijesti onlajn</c:v>
                </c:pt>
                <c:pt idx="1">
                  <c:v>Koristio/la sam internet za školski rad</c:v>
                </c:pt>
                <c:pt idx="2">
                  <c:v>Postavio/la sam fotografije ili komentare onlajn</c:v>
                </c:pt>
                <c:pt idx="3">
                  <c:v>Naučio/la sam nešto novo pretraživanjem interneta</c:v>
                </c:pt>
                <c:pt idx="4">
                  <c:v>Koristio/la sam razmjenu trenutnih poruka</c:v>
                </c:pt>
                <c:pt idx="5">
                  <c:v>Gledao/la sam video snimke </c:v>
                </c:pt>
                <c:pt idx="6">
                  <c:v>Posjetio/la sam veb sajt društvene mreže</c:v>
                </c:pt>
                <c:pt idx="7">
                  <c:v>Slušao/la sam muziku onlajn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18.7</c:v>
                </c:pt>
                <c:pt idx="1">
                  <c:v>26.1</c:v>
                </c:pt>
                <c:pt idx="2">
                  <c:v>28.7</c:v>
                </c:pt>
                <c:pt idx="3">
                  <c:v>33</c:v>
                </c:pt>
                <c:pt idx="4">
                  <c:v>52.2</c:v>
                </c:pt>
                <c:pt idx="5">
                  <c:v>55</c:v>
                </c:pt>
                <c:pt idx="6">
                  <c:v>65</c:v>
                </c:pt>
                <c:pt idx="7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FF-4D71-A92F-B4E6E5A15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30093312"/>
        <c:axId val="30094848"/>
      </c:barChart>
      <c:catAx>
        <c:axId val="3009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094848"/>
        <c:crosses val="autoZero"/>
        <c:auto val="1"/>
        <c:lblAlgn val="ctr"/>
        <c:lblOffset val="100"/>
        <c:noMultiLvlLbl val="0"/>
      </c:catAx>
      <c:valAx>
        <c:axId val="30094848"/>
        <c:scaling>
          <c:orientation val="minMax"/>
          <c:max val="7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0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64887722368036"/>
          <c:y val="2.3147975380973827E-2"/>
          <c:w val="0.52388815981335668"/>
          <c:h val="0.844778129039956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80.5</c:v>
                </c:pt>
                <c:pt idx="1">
                  <c:v>73.099999999999994</c:v>
                </c:pt>
                <c:pt idx="2">
                  <c:v>54.8</c:v>
                </c:pt>
                <c:pt idx="3">
                  <c:v>44.2</c:v>
                </c:pt>
                <c:pt idx="4">
                  <c:v>39.200000000000003</c:v>
                </c:pt>
                <c:pt idx="5">
                  <c:v>38.799999999999997</c:v>
                </c:pt>
                <c:pt idx="6">
                  <c:v>36.799999999999997</c:v>
                </c:pt>
                <c:pt idx="7">
                  <c:v>29.3</c:v>
                </c:pt>
                <c:pt idx="8">
                  <c:v>27.3</c:v>
                </c:pt>
                <c:pt idx="9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64-4345-B108-10FC44F516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 puta godišnje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664-4345-B108-10FC44F5169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8.6</c:v>
                </c:pt>
                <c:pt idx="1">
                  <c:v>11.2</c:v>
                </c:pt>
                <c:pt idx="2">
                  <c:v>12</c:v>
                </c:pt>
                <c:pt idx="3">
                  <c:v>14.5</c:v>
                </c:pt>
                <c:pt idx="4">
                  <c:v>18.100000000000001</c:v>
                </c:pt>
                <c:pt idx="5">
                  <c:v>10.7</c:v>
                </c:pt>
                <c:pt idx="6">
                  <c:v>15.6</c:v>
                </c:pt>
                <c:pt idx="7">
                  <c:v>24.2</c:v>
                </c:pt>
                <c:pt idx="8">
                  <c:v>11.9</c:v>
                </c:pt>
                <c:pt idx="9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64-4345-B108-10FC44F516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Najmanje jednom  mjesečno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5.4</c:v>
                </c:pt>
                <c:pt idx="1">
                  <c:v>8.5</c:v>
                </c:pt>
                <c:pt idx="2">
                  <c:v>16.899999999999999</c:v>
                </c:pt>
                <c:pt idx="3">
                  <c:v>14.4</c:v>
                </c:pt>
                <c:pt idx="4">
                  <c:v>20.9</c:v>
                </c:pt>
                <c:pt idx="5">
                  <c:v>15.4</c:v>
                </c:pt>
                <c:pt idx="6">
                  <c:v>18.5</c:v>
                </c:pt>
                <c:pt idx="7">
                  <c:v>24</c:v>
                </c:pt>
                <c:pt idx="8">
                  <c:v>26.3</c:v>
                </c:pt>
                <c:pt idx="9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64-4345-B108-10FC44F516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Najmanje jednom nedjeljno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2.7</c:v>
                </c:pt>
                <c:pt idx="1">
                  <c:v>4.5</c:v>
                </c:pt>
                <c:pt idx="2">
                  <c:v>10.1</c:v>
                </c:pt>
                <c:pt idx="3">
                  <c:v>15.4</c:v>
                </c:pt>
                <c:pt idx="4">
                  <c:v>15.4</c:v>
                </c:pt>
                <c:pt idx="5">
                  <c:v>13.7</c:v>
                </c:pt>
                <c:pt idx="6">
                  <c:v>17.600000000000001</c:v>
                </c:pt>
                <c:pt idx="7">
                  <c:v>15.3</c:v>
                </c:pt>
                <c:pt idx="8">
                  <c:v>22.5</c:v>
                </c:pt>
                <c:pt idx="9">
                  <c:v>24.8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64-4345-B108-10FC44F516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Svakog dana ili skoro svakog dana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2.5</c:v>
                </c:pt>
                <c:pt idx="1">
                  <c:v>2.2999999999999998</c:v>
                </c:pt>
                <c:pt idx="2">
                  <c:v>5.6</c:v>
                </c:pt>
                <c:pt idx="3">
                  <c:v>10</c:v>
                </c:pt>
                <c:pt idx="4">
                  <c:v>5</c:v>
                </c:pt>
                <c:pt idx="5">
                  <c:v>17.100000000000001</c:v>
                </c:pt>
                <c:pt idx="6">
                  <c:v>8.1</c:v>
                </c:pt>
                <c:pt idx="7">
                  <c:v>6.4</c:v>
                </c:pt>
                <c:pt idx="8">
                  <c:v>9.8000000000000007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64-4345-B108-10FC44F5169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Nekoliko puta u toku svakog dana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Za pisanje za blog škole ili doprinos diskusijama na internetu</c:v>
                </c:pt>
                <c:pt idx="1">
                  <c:v>Za komuniciranje sa nastavnicima </c:v>
                </c:pt>
                <c:pt idx="2">
                  <c:v>Za provjeravanje informacija na veb sajtu škole</c:v>
                </c:pt>
                <c:pt idx="3">
                  <c:v>Za pravljenje fotografija</c:v>
                </c:pt>
                <c:pt idx="4">
                  <c:v>Za izradu prezentacija</c:v>
                </c:pt>
                <c:pt idx="5">
                  <c:v>Za čatovanje u školi</c:v>
                </c:pt>
                <c:pt idx="6">
                  <c:v>Za pisanje</c:v>
                </c:pt>
                <c:pt idx="7">
                  <c:v>Za grupni rad sa drugim učenicima</c:v>
                </c:pt>
                <c:pt idx="8">
                  <c:v>Za vježbanje nečega što učim </c:v>
                </c:pt>
                <c:pt idx="9">
                  <c:v>Za traženje informacija na internetu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0.4</c:v>
                </c:pt>
                <c:pt idx="1">
                  <c:v>0.4</c:v>
                </c:pt>
                <c:pt idx="2">
                  <c:v>0.6</c:v>
                </c:pt>
                <c:pt idx="3">
                  <c:v>1.6</c:v>
                </c:pt>
                <c:pt idx="4">
                  <c:v>1.4</c:v>
                </c:pt>
                <c:pt idx="5">
                  <c:v>4.3</c:v>
                </c:pt>
                <c:pt idx="6">
                  <c:v>3.4</c:v>
                </c:pt>
                <c:pt idx="7">
                  <c:v>0.9</c:v>
                </c:pt>
                <c:pt idx="8">
                  <c:v>2.1</c:v>
                </c:pt>
                <c:pt idx="9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664-4345-B108-10FC44F51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30159232"/>
        <c:axId val="30160768"/>
      </c:barChart>
      <c:catAx>
        <c:axId val="301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160768"/>
        <c:crosses val="autoZero"/>
        <c:auto val="1"/>
        <c:lblAlgn val="ctr"/>
        <c:lblOffset val="100"/>
        <c:noMultiLvlLbl val="0"/>
      </c:catAx>
      <c:valAx>
        <c:axId val="3016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01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87465200373202"/>
          <c:y val="0.87072738366879243"/>
          <c:w val="0.79628856441866958"/>
          <c:h val="0.12797712785901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6892550357765E-2"/>
          <c:y val="4.874746579477212E-2"/>
          <c:w val="0.87978218612552461"/>
          <c:h val="0.787024902296496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9 - 11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Operativne</c:v>
                </c:pt>
                <c:pt idx="1">
                  <c:v>Pretraga informacija</c:v>
                </c:pt>
                <c:pt idx="2">
                  <c:v>Društvene</c:v>
                </c:pt>
                <c:pt idx="3">
                  <c:v>Kreativne</c:v>
                </c:pt>
                <c:pt idx="4">
                  <c:v>Mobilne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2.4</c:v>
                </c:pt>
                <c:pt idx="2">
                  <c:v>2.6</c:v>
                </c:pt>
                <c:pt idx="3">
                  <c:v>1.8</c:v>
                </c:pt>
                <c:pt idx="4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5F-4398-88D2-12A7F03B3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12 - 14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Operativne</c:v>
                </c:pt>
                <c:pt idx="1">
                  <c:v>Pretraga informacija</c:v>
                </c:pt>
                <c:pt idx="2">
                  <c:v>Društvene</c:v>
                </c:pt>
                <c:pt idx="3">
                  <c:v>Kreativne</c:v>
                </c:pt>
                <c:pt idx="4">
                  <c:v>Mobilne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3.5</c:v>
                </c:pt>
                <c:pt idx="3">
                  <c:v>2.2999999999999998</c:v>
                </c:pt>
                <c:pt idx="4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5F-4398-88D2-12A7F03B36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15 -17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Operativne</c:v>
                </c:pt>
                <c:pt idx="1">
                  <c:v>Pretraga informacija</c:v>
                </c:pt>
                <c:pt idx="2">
                  <c:v>Društvene</c:v>
                </c:pt>
                <c:pt idx="3">
                  <c:v>Kreativne</c:v>
                </c:pt>
                <c:pt idx="4">
                  <c:v>Mobilne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3.7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5F-4398-88D2-12A7F03B3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93376"/>
        <c:axId val="30307840"/>
      </c:lineChart>
      <c:catAx>
        <c:axId val="302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307840"/>
        <c:crosses val="autoZero"/>
        <c:auto val="1"/>
        <c:lblAlgn val="ctr"/>
        <c:lblOffset val="100"/>
        <c:noMultiLvlLbl val="0"/>
      </c:catAx>
      <c:valAx>
        <c:axId val="3030784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0293376"/>
        <c:crosses val="autoZero"/>
        <c:crossBetween val="between"/>
        <c:majorUnit val="0.5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4277187524864"/>
          <c:y val="0.64965094665657896"/>
          <c:w val="0.75618181083329672"/>
          <c:h val="8.0071734805391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990815766194257"/>
          <c:y val="4.49681964182456E-2"/>
          <c:w val="0.50203890875804669"/>
          <c:h val="0.81765112354164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15-17</c:v>
                </c:pt>
              </c:strCache>
            </c:strRef>
          </c:tx>
          <c:spPr>
            <a:solidFill>
              <a:srgbClr val="1B365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Znam kako da uklonim određene osobe sa moje liste kontakata</c:v>
                </c:pt>
                <c:pt idx="1">
                  <c:v>Znam koje informacije na internetu treba, a koje ne treba da dijelim sa drugima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2-416D-BCAB-10CEC66E5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12-14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Znam kako da uklonim određene osobe sa moje liste kontakata</c:v>
                </c:pt>
                <c:pt idx="1">
                  <c:v>Znam koje informacije na internetu treba, a koje ne treba da dijelim sa drugima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D2-416D-BCAB-10CEC66E5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9-11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Znam kako da uklonim određene osobe sa moje liste kontakata</c:v>
                </c:pt>
                <c:pt idx="1">
                  <c:v>Znam koje informacije na internetu treba, a koje ne treba da dijelim sa drugima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49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D2-416D-BCAB-10CEC66E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6363008"/>
        <c:axId val="26364544"/>
      </c:barChart>
      <c:catAx>
        <c:axId val="263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364544"/>
        <c:crosses val="autoZero"/>
        <c:auto val="1"/>
        <c:lblAlgn val="ctr"/>
        <c:lblOffset val="100"/>
        <c:noMultiLvlLbl val="0"/>
      </c:catAx>
      <c:valAx>
        <c:axId val="2636454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36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59329903428207E-2"/>
          <c:y val="0.87786809578277702"/>
          <c:w val="0.92366063135030085"/>
          <c:h val="7.5416607346692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18661535758518E-2"/>
          <c:y val="0.14670778340647678"/>
          <c:w val="0.91379830125400996"/>
          <c:h val="0.521898988010585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Djeca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9 to 11</c:v>
                </c:pt>
                <c:pt idx="1">
                  <c:v>12 to 14</c:v>
                </c:pt>
                <c:pt idx="2">
                  <c:v>15 to 17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3</c:v>
                </c:pt>
                <c:pt idx="2">
                  <c:v>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46-4F02-8AD2-C70B8812EF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Roditelji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9 to 11</c:v>
                </c:pt>
                <c:pt idx="1">
                  <c:v>12 to 14</c:v>
                </c:pt>
                <c:pt idx="2">
                  <c:v>15 to 17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2.9</c:v>
                </c:pt>
                <c:pt idx="1">
                  <c:v>2.6</c:v>
                </c:pt>
                <c:pt idx="2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46-4F02-8AD2-C70B8812E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81952"/>
        <c:axId val="65188224"/>
      </c:lineChart>
      <c:catAx>
        <c:axId val="651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5188224"/>
        <c:crosses val="autoZero"/>
        <c:auto val="1"/>
        <c:lblAlgn val="ctr"/>
        <c:lblOffset val="100"/>
        <c:noMultiLvlLbl val="0"/>
      </c:catAx>
      <c:valAx>
        <c:axId val="6518822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51819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19803562781489"/>
          <c:y val="2.7907909422572593E-2"/>
          <c:w val="0.48867561290211992"/>
          <c:h val="0.13330341479335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5306420030828E-2"/>
          <c:y val="0.10540075353476018"/>
          <c:w val="0.50964316960379952"/>
          <c:h val="0.77267094280273241"/>
        </c:manualLayout>
      </c:layout>
      <c:pieChart>
        <c:varyColors val="1"/>
        <c:ser>
          <c:idx val="0"/>
          <c:order val="0"/>
          <c:spPr>
            <a:solidFill>
              <a:srgbClr val="333399"/>
            </a:solidFill>
            <a:ln w="25373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DF-4BAB-9354-ECC9CAD4B315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DF-4BAB-9354-ECC9CAD4B31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DF-4BAB-9354-ECC9CAD4B315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 w="25373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DF-4BAB-9354-ECC9CAD4B315}"/>
              </c:ext>
            </c:extLst>
          </c:dPt>
          <c:dLbls>
            <c:dLbl>
              <c:idx val="0"/>
              <c:layout>
                <c:manualLayout>
                  <c:x val="0.10844940718617072"/>
                  <c:y val="-0.14636165247077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F-4BAB-9354-ECC9CAD4B315}"/>
                </c:ext>
              </c:extLst>
            </c:dLbl>
            <c:dLbl>
              <c:idx val="3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Ne, nisam ga nikad koristio</c:v>
                </c:pt>
                <c:pt idx="1">
                  <c:v>Da, koristim ga nekoliko meseci</c:v>
                </c:pt>
                <c:pt idx="2">
                  <c:v>Da, koristim ga oko godinu dana</c:v>
                </c:pt>
                <c:pt idx="3">
                  <c:v>Da, koristim ga nekoliko godina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</c:v>
                </c:pt>
                <c:pt idx="1">
                  <c:v>5.8</c:v>
                </c:pt>
                <c:pt idx="2">
                  <c:v>10.3</c:v>
                </c:pt>
                <c:pt idx="3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DF-4BAB-9354-ECC9CAD4B3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2"/>
      </c:pieChart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55491146939965841"/>
          <c:y val="0.11026056760763472"/>
          <c:w val="0.39966025080198314"/>
          <c:h val="0.81756760809613049"/>
        </c:manualLayout>
      </c:layout>
      <c:overlay val="0"/>
      <c:txPr>
        <a:bodyPr/>
        <a:lstStyle/>
        <a:p>
          <a:pPr>
            <a:defRPr sz="1400" b="0">
              <a:solidFill>
                <a:schemeClr val="tx1"/>
              </a:solidFill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b="1" kern="1200">
          <a:solidFill>
            <a:schemeClr val="bg2"/>
          </a:solidFill>
          <a:latin typeface="Calibri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788981389002076"/>
          <c:y val="1.9465555568487331E-3"/>
          <c:w val="0.5177052951519332"/>
          <c:h val="0.95503180358175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B365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Lažni profili/ Kontaktiranje od strane nepoznatih osoba/ Uznemiravanje</c:v>
                </c:pt>
                <c:pt idx="1">
                  <c:v>Pornografija/Seksualni sadržaj</c:v>
                </c:pt>
                <c:pt idx="2">
                  <c:v>Svađe/Uvrede/Psovke</c:v>
                </c:pt>
                <c:pt idx="3">
                  <c:v>Sadržaji koji su neprikladni za određeni uzrast</c:v>
                </c:pt>
                <c:pt idx="4">
                  <c:v>Nasilje/Tuče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10.8</c:v>
                </c:pt>
                <c:pt idx="1">
                  <c:v>10.9</c:v>
                </c:pt>
                <c:pt idx="2">
                  <c:v>12.9</c:v>
                </c:pt>
                <c:pt idx="3">
                  <c:v>19.3</c:v>
                </c:pt>
                <c:pt idx="4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2-416D-BCAB-10CEC66E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5265664"/>
        <c:axId val="65267200"/>
      </c:barChart>
      <c:catAx>
        <c:axId val="65265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5267200"/>
        <c:crosses val="autoZero"/>
        <c:auto val="1"/>
        <c:lblAlgn val="ctr"/>
        <c:lblOffset val="100"/>
        <c:noMultiLvlLbl val="0"/>
      </c:catAx>
      <c:valAx>
        <c:axId val="65267200"/>
        <c:scaling>
          <c:orientation val="minMax"/>
          <c:max val="4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526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9-11</c:v>
                </c:pt>
                <c:pt idx="2">
                  <c:v>12-14</c:v>
                </c:pt>
                <c:pt idx="3">
                  <c:v>15 - 17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37</c:v>
                </c:pt>
                <c:pt idx="1">
                  <c:v>27</c:v>
                </c:pt>
                <c:pt idx="2">
                  <c:v>41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AE-4E94-BA1A-B0AA193463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 zna, nisam siguran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9-11</c:v>
                </c:pt>
                <c:pt idx="2">
                  <c:v>12-14</c:v>
                </c:pt>
                <c:pt idx="3">
                  <c:v>15 - 17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33.9</c:v>
                </c:pt>
                <c:pt idx="1">
                  <c:v>35</c:v>
                </c:pt>
                <c:pt idx="2">
                  <c:v>36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AE-4E94-BA1A-B0AA193463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Total</c:v>
                </c:pt>
                <c:pt idx="1">
                  <c:v>9-11</c:v>
                </c:pt>
                <c:pt idx="2">
                  <c:v>12-14</c:v>
                </c:pt>
                <c:pt idx="3">
                  <c:v>15 - 17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29.1</c:v>
                </c:pt>
                <c:pt idx="1">
                  <c:v>38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AE-4E94-BA1A-B0AA19346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66360064"/>
        <c:axId val="66361600"/>
      </c:barChart>
      <c:catAx>
        <c:axId val="663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6361600"/>
        <c:crosses val="autoZero"/>
        <c:auto val="1"/>
        <c:lblAlgn val="ctr"/>
        <c:lblOffset val="100"/>
        <c:noMultiLvlLbl val="0"/>
      </c:catAx>
      <c:valAx>
        <c:axId val="66361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636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0.2911</cdr:x>
      <cdr:y>0.8438</cdr:y>
    </cdr:from>
    <cdr:to>
      <cdr:x>0.76645</cdr:x>
      <cdr:y>0.93505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79657" y="2653912"/>
          <a:ext cx="1926315" cy="2870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sr-Latn-R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Dječje uzrasne kateogrije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0.72323</cdr:x>
      <cdr:y>0.68085</cdr:y>
    </cdr:from>
    <cdr:to>
      <cdr:x>0.93003</cdr:x>
      <cdr:y>0.75666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00822" y="2301489"/>
          <a:ext cx="1601489" cy="2562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206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1400" dirty="0">
              <a:effectLst/>
              <a:latin typeface="+mn-lt"/>
              <a:ea typeface="Times New Roman" panose="02020603050405020304" pitchFamily="18" charset="0"/>
            </a:rPr>
            <a:t>Višestruki odgovori</a:t>
          </a:r>
          <a:endParaRPr lang="en-US" sz="1400" dirty="0">
            <a:effectLst/>
            <a:latin typeface="+mn-lt"/>
            <a:ea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361" cy="464236"/>
          </a:xfrm>
          <a:prstGeom prst="rect">
            <a:avLst/>
          </a:prstGeom>
        </p:spPr>
        <p:txBody>
          <a:bodyPr vert="horz" lIns="85999" tIns="43000" rIns="85999" bIns="43000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886" y="0"/>
            <a:ext cx="3037361" cy="464236"/>
          </a:xfrm>
          <a:prstGeom prst="rect">
            <a:avLst/>
          </a:prstGeom>
        </p:spPr>
        <p:txBody>
          <a:bodyPr vert="horz" lIns="85999" tIns="43000" rIns="85999" bIns="43000" rtlCol="0"/>
          <a:lstStyle>
            <a:lvl1pPr algn="r">
              <a:defRPr sz="1100"/>
            </a:lvl1pPr>
          </a:lstStyle>
          <a:p>
            <a:fld id="{11059CDB-72EA-483D-9A34-D50D3267644F}" type="datetimeFigureOut">
              <a:rPr lang="en-GB" smtClean="0"/>
              <a:pPr/>
              <a:t>19/04/2017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35"/>
            <a:ext cx="3037361" cy="464236"/>
          </a:xfrm>
          <a:prstGeom prst="rect">
            <a:avLst/>
          </a:prstGeom>
        </p:spPr>
        <p:txBody>
          <a:bodyPr vert="horz" lIns="85999" tIns="43000" rIns="85999" bIns="43000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886" y="8829135"/>
            <a:ext cx="3037361" cy="464236"/>
          </a:xfrm>
          <a:prstGeom prst="rect">
            <a:avLst/>
          </a:prstGeom>
        </p:spPr>
        <p:txBody>
          <a:bodyPr vert="horz" lIns="85999" tIns="43000" rIns="85999" bIns="43000" rtlCol="0" anchor="b"/>
          <a:lstStyle>
            <a:lvl1pPr algn="r">
              <a:defRPr sz="1100"/>
            </a:lvl1pPr>
          </a:lstStyle>
          <a:p>
            <a:fld id="{82556AC4-8048-47C4-97D0-565009C72C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200"/>
            </a:lvl1pPr>
          </a:lstStyle>
          <a:p>
            <a:fld id="{2D6798F8-BDA6-46C0-A11F-B16041C3620C}" type="datetimeFigureOut">
              <a:rPr lang="en-GB" smtClean="0"/>
              <a:pPr/>
              <a:t>19/04/2017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6013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5" tIns="46577" rIns="93155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60"/>
            <a:ext cx="3037152" cy="464741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60"/>
            <a:ext cx="3037152" cy="464741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200"/>
            </a:lvl1pPr>
          </a:lstStyle>
          <a:p>
            <a:fld id="{628DE85F-A49F-4D4C-8D78-799212E249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71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9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39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4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59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44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83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67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3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2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41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60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2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6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6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10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8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18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80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6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653462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7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8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2015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0" name="Picture 24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21739" y="4924426"/>
            <a:ext cx="180975" cy="1369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9F76B1-DEC1-4698-BD59-5DF7881A7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2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2015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1" y="592860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53" y="4594675"/>
            <a:ext cx="377327" cy="355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22" r:id="rId4"/>
    <p:sldLayoutId id="2147493323" r:id="rId5"/>
    <p:sldLayoutId id="2147493382" r:id="rId6"/>
    <p:sldLayoutId id="2147493314" r:id="rId7"/>
    <p:sldLayoutId id="2147493315" r:id="rId8"/>
    <p:sldLayoutId id="2147493391" r:id="rId9"/>
    <p:sldLayoutId id="2147493388" r:id="rId10"/>
    <p:sldLayoutId id="2147493316" r:id="rId11"/>
    <p:sldLayoutId id="2147493390" r:id="rId12"/>
    <p:sldLayoutId id="2147493317" r:id="rId13"/>
    <p:sldLayoutId id="2147493331" r:id="rId14"/>
    <p:sldLayoutId id="2147493332" r:id="rId15"/>
    <p:sldLayoutId id="2147493333" r:id="rId16"/>
    <p:sldLayoutId id="2147493334" r:id="rId17"/>
    <p:sldLayoutId id="2147493335" r:id="rId18"/>
    <p:sldLayoutId id="2147493336" r:id="rId19"/>
    <p:sldLayoutId id="2147493339" r:id="rId20"/>
    <p:sldLayoutId id="2147493340" r:id="rId21"/>
    <p:sldLayoutId id="2147493392" r:id="rId22"/>
    <p:sldLayoutId id="2147493393" r:id="rId23"/>
    <p:sldLayoutId id="2147493394" r:id="rId24"/>
    <p:sldLayoutId id="2147493395" r:id="rId25"/>
    <p:sldLayoutId id="2147493346" r:id="rId26"/>
    <p:sldLayoutId id="2147493353" r:id="rId27"/>
    <p:sldLayoutId id="2147493386" r:id="rId28"/>
    <p:sldLayoutId id="2147493385" r:id="rId29"/>
    <p:sldLayoutId id="2147493379" r:id="rId30"/>
    <p:sldLayoutId id="2147493380" r:id="rId31"/>
    <p:sldLayoutId id="2147493384" r:id="rId32"/>
    <p:sldLayoutId id="2147493389" r:id="rId33"/>
    <p:sldLayoutId id="2147493387" r:id="rId34"/>
    <p:sldLayoutId id="2147493396" r:id="rId35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" y="1698122"/>
            <a:ext cx="1020764" cy="24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6" y="144343"/>
            <a:ext cx="780366" cy="87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5" y="2571750"/>
            <a:ext cx="967314" cy="893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9" y="3936253"/>
            <a:ext cx="1207247" cy="1207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02" y="1083752"/>
            <a:ext cx="14403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sr-Latn-ME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 Crne Gore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0"/>
            <a:ext cx="7727795" cy="5143500"/>
          </a:xfrm>
          <a:prstGeom prst="rect">
            <a:avLst/>
          </a:prstGeom>
        </p:spPr>
      </p:pic>
      <p:sp>
        <p:nvSpPr>
          <p:cNvPr id="16" name="Subtitle 1"/>
          <p:cNvSpPr txBox="1">
            <a:spLocks/>
          </p:cNvSpPr>
          <p:nvPr/>
        </p:nvSpPr>
        <p:spPr>
          <a:xfrm>
            <a:off x="3993609" y="0"/>
            <a:ext cx="5150391" cy="1461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800" b="1" i="1" dirty="0">
                <a:solidFill>
                  <a:srgbClr val="161612"/>
                </a:solidFill>
              </a:rPr>
              <a:t>Djeca na internetu – Mogućnosti, rizici i bezbjednost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031" y="4537986"/>
            <a:ext cx="190154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sr-Latn-RS" dirty="0">
                <a:solidFill>
                  <a:schemeClr val="bg1"/>
                </a:solidFill>
              </a:rPr>
              <a:t>Crna Gora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201</a:t>
            </a:r>
            <a:r>
              <a:rPr lang="sr-Latn-RS" dirty="0">
                <a:solidFill>
                  <a:schemeClr val="bg1"/>
                </a:solidFill>
              </a:rPr>
              <a:t>6.</a:t>
            </a:r>
            <a:r>
              <a:rPr lang="x-none" sz="1100" dirty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063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52" y="4447881"/>
            <a:ext cx="3661905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  <a:latin typeface="Calibri"/>
              </a:rPr>
              <a:t>Ba</a:t>
            </a:r>
            <a:r>
              <a:rPr lang="sr-Latn-RS" sz="1000" b="1" dirty="0">
                <a:solidFill>
                  <a:schemeClr val="bg2"/>
                </a:solidFill>
                <a:latin typeface="Calibri"/>
              </a:rPr>
              <a:t>za</a:t>
            </a:r>
            <a:r>
              <a:rPr lang="en-US" sz="1000" b="1" dirty="0">
                <a:solidFill>
                  <a:schemeClr val="bg2"/>
                </a:solidFill>
                <a:latin typeface="Calibri"/>
              </a:rPr>
              <a:t>: </a:t>
            </a:r>
            <a:r>
              <a:rPr lang="sr-Latn-RS" sz="1000" b="1" dirty="0">
                <a:solidFill>
                  <a:schemeClr val="bg2"/>
                </a:solidFill>
                <a:latin typeface="Calibri"/>
              </a:rPr>
              <a:t>Korinsici interneta</a:t>
            </a:r>
            <a:r>
              <a:rPr lang="en-US" sz="1000" b="1" dirty="0">
                <a:solidFill>
                  <a:schemeClr val="bg2"/>
                </a:solidFill>
                <a:latin typeface="Calibri"/>
              </a:rPr>
              <a:t>, 91% </a:t>
            </a:r>
            <a:r>
              <a:rPr lang="sr-Latn-RS" sz="1000" b="1" dirty="0">
                <a:solidFill>
                  <a:schemeClr val="bg2"/>
                </a:solidFill>
                <a:latin typeface="Calibri"/>
              </a:rPr>
              <a:t>djece starosti </a:t>
            </a:r>
            <a:r>
              <a:rPr lang="en-US" sz="1000" b="1" dirty="0">
                <a:solidFill>
                  <a:schemeClr val="bg2"/>
                </a:solidFill>
                <a:latin typeface="Calibri"/>
              </a:rPr>
              <a:t>9 </a:t>
            </a:r>
            <a:r>
              <a:rPr lang="sr-Latn-RS" sz="1000" b="1" dirty="0">
                <a:solidFill>
                  <a:schemeClr val="bg2"/>
                </a:solidFill>
                <a:latin typeface="Calibri"/>
              </a:rPr>
              <a:t>do</a:t>
            </a:r>
            <a:r>
              <a:rPr lang="en-US" sz="1000" b="1" dirty="0">
                <a:solidFill>
                  <a:schemeClr val="bg2"/>
                </a:solidFill>
                <a:latin typeface="Calibri"/>
              </a:rPr>
              <a:t> 17 </a:t>
            </a:r>
            <a:r>
              <a:rPr lang="sr-Latn-RS" sz="1000" b="1" dirty="0">
                <a:solidFill>
                  <a:schemeClr val="bg2"/>
                </a:solidFill>
                <a:latin typeface="Calibri"/>
              </a:rPr>
              <a:t>godina</a:t>
            </a:r>
            <a:endParaRPr lang="en-US" sz="1000" b="1" dirty="0">
              <a:solidFill>
                <a:schemeClr val="bg2"/>
              </a:solidFill>
              <a:latin typeface="Calibri"/>
            </a:endParaRPr>
          </a:p>
        </p:txBody>
      </p:sp>
      <p:graphicFrame>
        <p:nvGraphicFramePr>
          <p:cNvPr id="7" name="Objec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466655"/>
              </p:ext>
            </p:extLst>
          </p:nvPr>
        </p:nvGraphicFramePr>
        <p:xfrm>
          <a:off x="0" y="1113446"/>
          <a:ext cx="4419600" cy="316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620146" y="2246237"/>
            <a:ext cx="4420146" cy="78562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97% </a:t>
            </a:r>
            <a:r>
              <a:rPr lang="sr-Latn-RS" b="1" dirty="0"/>
              <a:t>djece uzrasta 15 do 17 godina pristupa internetu svaki dan</a:t>
            </a:r>
            <a:r>
              <a:rPr lang="en-US" b="1" dirty="0"/>
              <a:t>, </a:t>
            </a:r>
            <a:r>
              <a:rPr lang="sr-Latn-RS" b="1" dirty="0"/>
              <a:t>a</a:t>
            </a:r>
            <a:r>
              <a:rPr lang="en-US" b="1" dirty="0"/>
              <a:t> 71% </a:t>
            </a:r>
            <a:r>
              <a:rPr lang="sr-Latn-RS" b="1" dirty="0"/>
              <a:t>nekoliko puta dnevno</a:t>
            </a:r>
            <a:endParaRPr lang="sr-Latn-C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8832" y="3078801"/>
            <a:ext cx="4420146" cy="87261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/>
              <a:t>Djeca uzrasta 12 do 14 </a:t>
            </a:r>
            <a:r>
              <a:rPr lang="sr-Latn-RS" b="1" dirty="0"/>
              <a:t>godina </a:t>
            </a:r>
            <a:r>
              <a:rPr lang="sr-Latn-ME" b="1" dirty="0"/>
              <a:t>u pros</a:t>
            </a:r>
            <a:r>
              <a:rPr lang="en-US" b="1" dirty="0"/>
              <a:t>j</a:t>
            </a:r>
            <a:r>
              <a:rPr lang="sr-Latn-ME" b="1" dirty="0"/>
              <a:t>eku provode tri sata dnevno na internetu (181 minut) svakog dana</a:t>
            </a:r>
            <a:endParaRPr lang="sr-Latn-ME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20147" y="3998356"/>
            <a:ext cx="4430042" cy="85026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/>
              <a:t>Djeca uzrasta 15 do 17 </a:t>
            </a:r>
            <a:r>
              <a:rPr lang="sr-Latn-RS" b="1" dirty="0"/>
              <a:t>godina </a:t>
            </a:r>
            <a:r>
              <a:rPr lang="sr-Latn-ME" b="1" dirty="0"/>
              <a:t>u pros</a:t>
            </a:r>
            <a:r>
              <a:rPr lang="en-US" b="1" dirty="0"/>
              <a:t>j</a:t>
            </a:r>
            <a:r>
              <a:rPr lang="sr-Latn-ME" b="1" dirty="0"/>
              <a:t>eku provode skoro četiri sata dnevno na internetu (227 minuta) svakog dana</a:t>
            </a:r>
            <a:endParaRPr lang="sr-Latn-ME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67622" y="908003"/>
            <a:ext cx="4382567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91</a:t>
            </a:r>
            <a:r>
              <a:rPr lang="sr-Latn-RS" b="1" dirty="0">
                <a:solidFill>
                  <a:schemeClr val="bg1"/>
                </a:solidFill>
              </a:rPr>
              <a:t>% djece koristi internet</a:t>
            </a:r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0146" y="533725"/>
            <a:ext cx="4319524" cy="369332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sr-Latn-RS" b="1" dirty="0">
                <a:latin typeface="Calibri"/>
              </a:rPr>
              <a:t>Od djece uzrasta 9 do 17 godina</a:t>
            </a:r>
            <a:r>
              <a:rPr lang="en-US" b="1" dirty="0">
                <a:latin typeface="Calibri"/>
              </a:rPr>
              <a:t>: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57725" y="1577120"/>
            <a:ext cx="4382567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87% </a:t>
            </a:r>
            <a:r>
              <a:rPr lang="sr-Latn-RS" b="1" dirty="0">
                <a:solidFill>
                  <a:schemeClr val="bg1"/>
                </a:solidFill>
              </a:rPr>
              <a:t>pristupa internetu svaki dan ili više puta dnevno</a:t>
            </a:r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03" y="109614"/>
            <a:ext cx="551304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sr-Latn-ME" sz="2400" b="1" dirty="0"/>
              <a:t>Prevalenca i učestalost korišćenja interneta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360" y="602495"/>
            <a:ext cx="4319524" cy="615553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sr-Latn-ME" b="1" i="1" dirty="0"/>
              <a:t>Koliko često koristiš internet? </a:t>
            </a:r>
          </a:p>
          <a:p>
            <a:r>
              <a:rPr lang="sr-Latn-ME" sz="1600" dirty="0"/>
              <a:t>(djeca koja koriste internet, 91%)</a:t>
            </a:r>
            <a:endParaRPr lang="sr-Latn-ME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1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03" y="109614"/>
            <a:ext cx="551304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sr-Latn-ME" sz="2400" b="1" dirty="0"/>
              <a:t>Prevalenca i učestalost korišćenja interneta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5467" y="1411111"/>
            <a:ext cx="7982574" cy="12304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089" y="551759"/>
            <a:ext cx="8398933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r-Latn-RS" sz="2000" b="1" dirty="0"/>
              <a:t>Pametni telefoni su uređaji koji se ub</a:t>
            </a:r>
            <a:r>
              <a:rPr lang="en-US" sz="2000" b="1" dirty="0"/>
              <a:t>j</a:t>
            </a:r>
            <a:r>
              <a:rPr lang="sr-Latn-RS" sz="2000" b="1" dirty="0"/>
              <a:t>edljivo najčešće koriste za pristup internetu</a:t>
            </a:r>
            <a:r>
              <a:rPr lang="en-US" sz="2000" b="1" dirty="0"/>
              <a:t>: 72% </a:t>
            </a:r>
            <a:r>
              <a:rPr lang="sr-Latn-RS" sz="2000" b="1" dirty="0"/>
              <a:t>djece ih koristi svakodnevno</a:t>
            </a:r>
            <a:r>
              <a:rPr lang="en-US" sz="2000" b="1" dirty="0"/>
              <a:t> (88% </a:t>
            </a:r>
            <a:r>
              <a:rPr lang="sr-Latn-RS" sz="2000" b="1" dirty="0"/>
              <a:t>djece starosti</a:t>
            </a:r>
            <a:r>
              <a:rPr lang="en-US" sz="2000" b="1" dirty="0"/>
              <a:t> 15 </a:t>
            </a:r>
            <a:r>
              <a:rPr lang="sr-Latn-RS" sz="2000" b="1" dirty="0"/>
              <a:t>d</a:t>
            </a:r>
            <a:r>
              <a:rPr lang="en-US" sz="2000" b="1" dirty="0"/>
              <a:t>o 17 </a:t>
            </a:r>
            <a:r>
              <a:rPr lang="sr-Latn-RS" sz="2000" b="1" dirty="0"/>
              <a:t>godina</a:t>
            </a:r>
            <a:r>
              <a:rPr lang="en-US" sz="2000" b="1" dirty="0"/>
              <a:t>).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r-Latn-RS" sz="2000" b="1" dirty="0"/>
              <a:t>Sa uređajima koji su konstantno na dohvat ruke mogućnosti pristupa internetu postaju veoma opsežne</a:t>
            </a:r>
            <a:endParaRPr lang="en-US" sz="2000" b="1" dirty="0">
              <a:uFill>
                <a:solidFill>
                  <a:srgbClr val="4F6228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7504" y="2546465"/>
            <a:ext cx="7950970" cy="2590732"/>
          </a:xfrm>
        </p:spPr>
        <p:txBody>
          <a:bodyPr/>
          <a:lstStyle/>
          <a:p>
            <a:pPr algn="ctr"/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Koliko vremena dnevno sam na internetu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Na internetu sam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24 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sata dnevno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sr-Latn-RS" sz="1800" cap="none" dirty="0">
                <a:solidFill>
                  <a:schemeClr val="accent1">
                    <a:lumMod val="75000"/>
                  </a:schemeClr>
                </a:solidFill>
              </a:rPr>
              <a:t>Izjava</a:t>
            </a:r>
            <a:r>
              <a:rPr lang="en-US" sz="1800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1800" cap="none" dirty="0">
                <a:solidFill>
                  <a:schemeClr val="accent1">
                    <a:lumMod val="75000"/>
                  </a:schemeClr>
                </a:solidFill>
              </a:rPr>
              <a:t>četrnaestogodišnjeg d</a:t>
            </a:r>
            <a:r>
              <a:rPr lang="en-US" sz="1800" cap="none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RS" sz="1800" cap="none" dirty="0">
                <a:solidFill>
                  <a:schemeClr val="accent1">
                    <a:lumMod val="75000"/>
                  </a:schemeClr>
                </a:solidFill>
              </a:rPr>
              <a:t>ečaka iz diskusije u fokus grupama</a:t>
            </a:r>
            <a:endParaRPr lang="en-US" sz="1800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800" cap="non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cap="none" dirty="0"/>
          </a:p>
        </p:txBody>
      </p:sp>
      <p:sp>
        <p:nvSpPr>
          <p:cNvPr id="11" name="Rectangle 10"/>
          <p:cNvSpPr/>
          <p:nvPr/>
        </p:nvSpPr>
        <p:spPr>
          <a:xfrm>
            <a:off x="437503" y="3500952"/>
            <a:ext cx="814058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i="1" cap="all" dirty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sr-Latn-RS" b="1" i="1" cap="all" dirty="0">
                <a:solidFill>
                  <a:schemeClr val="accent1">
                    <a:lumMod val="75000"/>
                  </a:schemeClr>
                </a:solidFill>
              </a:rPr>
              <a:t>Sada kada smo svi na internetu 24 sata dnevno / 7 dana ned</a:t>
            </a:r>
            <a:r>
              <a:rPr lang="en-US" b="1" i="1" cap="all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RS" b="1" i="1" cap="all" dirty="0">
                <a:solidFill>
                  <a:schemeClr val="accent1">
                    <a:lumMod val="75000"/>
                  </a:schemeClr>
                </a:solidFill>
              </a:rPr>
              <a:t>eljno, kada bi internet odjednom nestao, nastala bi opšta histerija</a:t>
            </a:r>
            <a:r>
              <a:rPr lang="en-US" b="1" i="1" cap="all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Izjava četrnaestogodišnje 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evojčice iz diskusije u fokus grupama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109614"/>
            <a:ext cx="474379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sr-Latn-RS" sz="2400" b="1" dirty="0"/>
              <a:t>Šta djeca najčešće rade na internetu</a:t>
            </a:r>
            <a:r>
              <a:rPr lang="en-US" sz="2400" b="1" dirty="0"/>
              <a:t>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04203151"/>
              </p:ext>
            </p:extLst>
          </p:nvPr>
        </p:nvGraphicFramePr>
        <p:xfrm>
          <a:off x="112889" y="1195554"/>
          <a:ext cx="8635999" cy="390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9550" y="1072443"/>
            <a:ext cx="70680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US" sz="1600" b="1" dirty="0"/>
              <a:t>% </a:t>
            </a:r>
            <a:r>
              <a:rPr lang="sr-Latn-RS" sz="1600" b="1" dirty="0"/>
              <a:t>najčešćih aktivnosti koje se obavljaju dnevno </a:t>
            </a:r>
            <a:r>
              <a:rPr lang="en-US" sz="1600" b="1" dirty="0"/>
              <a:t>/ </a:t>
            </a:r>
            <a:r>
              <a:rPr lang="sr-Latn-RS" sz="1600" b="1" dirty="0"/>
              <a:t>nekoliko puta svakog dana</a:t>
            </a:r>
            <a:endParaRPr lang="en-US" sz="1600" b="1" dirty="0"/>
          </a:p>
        </p:txBody>
      </p:sp>
      <p:sp>
        <p:nvSpPr>
          <p:cNvPr id="10" name="Oval 9"/>
          <p:cNvSpPr/>
          <p:nvPr/>
        </p:nvSpPr>
        <p:spPr>
          <a:xfrm>
            <a:off x="112889" y="3122446"/>
            <a:ext cx="7608708" cy="530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3997098"/>
            <a:ext cx="7721598" cy="53057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889" y="518445"/>
            <a:ext cx="876088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sr-Latn-RS" b="1" dirty="0"/>
              <a:t>Djeca ubedljivo najčešće koriste internet za zabavu i druženje na društvenim mrežama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225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icture Placeholder 10"/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3688731021"/>
              </p:ext>
            </p:extLst>
          </p:nvPr>
        </p:nvGraphicFramePr>
        <p:xfrm>
          <a:off x="214489" y="1305278"/>
          <a:ext cx="8768413" cy="383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903" y="38679"/>
            <a:ext cx="192405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GB" sz="2400" b="1" dirty="0"/>
              <a:t>Internet </a:t>
            </a:r>
            <a:r>
              <a:rPr lang="sr-Latn-RS" sz="2400" b="1" dirty="0"/>
              <a:t>u školi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489" y="812835"/>
            <a:ext cx="876841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sr-Latn-ME" sz="1600" b="1" i="1" dirty="0"/>
              <a:t>Koliko često koristiš internet za sljedeće aktivnosti kada si u školi?</a:t>
            </a:r>
          </a:p>
          <a:p>
            <a:pPr marL="4763" algn="ctr"/>
            <a:r>
              <a:rPr lang="sr-Latn-ME" sz="1600" b="1" dirty="0">
                <a:solidFill>
                  <a:sysClr val="windowText" lastClr="000000"/>
                </a:solidFill>
              </a:rPr>
              <a:t>ODGOVORI 47% DJECE</a:t>
            </a:r>
            <a:r>
              <a:rPr lang="en-US" sz="1600" b="1" dirty="0">
                <a:solidFill>
                  <a:sysClr val="windowText" lastClr="000000"/>
                </a:solidFill>
              </a:rPr>
              <a:t> </a:t>
            </a:r>
            <a:r>
              <a:rPr lang="sr-Latn-ME" sz="1600" b="1" dirty="0">
                <a:solidFill>
                  <a:sysClr val="windowText" lastClr="000000"/>
                </a:solidFill>
              </a:rPr>
              <a:t>KOJA SU NAVELA DA KORISTE INTERNET U ŠKOLI</a:t>
            </a:r>
            <a:endParaRPr lang="sr-Latn-ME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3688" y="428114"/>
            <a:ext cx="8870013" cy="2769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sr-Latn-RS" b="1" dirty="0">
                <a:solidFill>
                  <a:schemeClr val="bg1"/>
                </a:solidFill>
              </a:rPr>
              <a:t>Svega</a:t>
            </a:r>
            <a:r>
              <a:rPr lang="en-US" b="1" dirty="0">
                <a:solidFill>
                  <a:schemeClr val="bg1"/>
                </a:solidFill>
              </a:rPr>
              <a:t> 47% </a:t>
            </a:r>
            <a:r>
              <a:rPr lang="sr-Latn-RS" b="1" dirty="0">
                <a:solidFill>
                  <a:schemeClr val="bg1"/>
                </a:solidFill>
              </a:rPr>
              <a:t>djece koristi internet u školi</a:t>
            </a:r>
            <a:r>
              <a:rPr lang="en-US" b="1" dirty="0">
                <a:solidFill>
                  <a:schemeClr val="bg1"/>
                </a:solidFill>
              </a:rPr>
              <a:t>; 9-11: 18%; 12-14: 44%; 15-17: 70%</a:t>
            </a:r>
          </a:p>
        </p:txBody>
      </p:sp>
    </p:spTree>
    <p:extLst>
      <p:ext uri="{BB962C8B-B14F-4D97-AF65-F5344CB8AC3E}">
        <p14:creationId xmlns:p14="http://schemas.microsoft.com/office/powerpoint/2010/main" val="216429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92" y="2148721"/>
            <a:ext cx="8251077" cy="393954"/>
          </a:xfrm>
        </p:spPr>
        <p:txBody>
          <a:bodyPr/>
          <a:lstStyle/>
          <a:p>
            <a:r>
              <a:rPr lang="en-US" sz="3200" dirty="0"/>
              <a:t>B2</a:t>
            </a:r>
            <a:r>
              <a:rPr lang="x-none" sz="3200"/>
              <a:t>.</a:t>
            </a:r>
            <a:r>
              <a:rPr lang="sr-Latn-RS" sz="3200" dirty="0"/>
              <a:t> </a:t>
            </a:r>
            <a:r>
              <a:rPr lang="en-US" sz="3200" dirty="0"/>
              <a:t>digital</a:t>
            </a:r>
            <a:r>
              <a:rPr lang="sr-Latn-RS" sz="3200" dirty="0"/>
              <a:t>ne</a:t>
            </a:r>
            <a:r>
              <a:rPr lang="en-US" sz="3200" dirty="0"/>
              <a:t> </a:t>
            </a:r>
            <a:r>
              <a:rPr lang="sr-Latn-RS" sz="3200" dirty="0"/>
              <a:t>vještine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379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6732" y="146756"/>
            <a:ext cx="8415692" cy="584035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Starija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eca su značajno veštija od mlađe, uključujući i vještine koje se tiču kontrole rizičnih tragova koje ostavljaju na internetu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42885" y="980813"/>
            <a:ext cx="4261381" cy="500042"/>
          </a:xfrm>
        </p:spPr>
        <p:txBody>
          <a:bodyPr>
            <a:normAutofit/>
          </a:bodyPr>
          <a:lstStyle/>
          <a:p>
            <a:r>
              <a:rPr lang="sr-Latn-RS" sz="1400" cap="none" dirty="0"/>
              <a:t>Prosječne oc</a:t>
            </a:r>
            <a:r>
              <a:rPr lang="en-US" sz="1400" cap="none" dirty="0"/>
              <a:t>j</a:t>
            </a:r>
            <a:r>
              <a:rPr lang="sr-Latn-RS" sz="1400" cap="none" dirty="0"/>
              <a:t>ene digitalnih vještina na pet dimenzija proc</a:t>
            </a:r>
            <a:r>
              <a:rPr lang="en-US" sz="1400" cap="none" dirty="0" err="1"/>
              <a:t>ij</a:t>
            </a:r>
            <a:r>
              <a:rPr lang="sr-Latn-RS" sz="1400" cap="none" dirty="0"/>
              <a:t>enjenih na skali od 1=bez vještine do 4= vrlo vješto</a:t>
            </a:r>
            <a:endParaRPr lang="en-US" sz="1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94578" y="980813"/>
            <a:ext cx="4292247" cy="50004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sr-Latn-RS" sz="1400" cap="none" dirty="0"/>
              <a:t>Društvene vještine</a:t>
            </a:r>
            <a:r>
              <a:rPr lang="en-US" sz="1400" cap="none" dirty="0"/>
              <a:t>: </a:t>
            </a:r>
            <a:r>
              <a:rPr lang="sr-Latn-RS" sz="1400" cap="none" dirty="0"/>
              <a:t>digitalni trag koji djeca ostavljaju na internetu</a:t>
            </a:r>
            <a:r>
              <a:rPr lang="en-US" sz="1400" cap="none" dirty="0"/>
              <a:t> - % </a:t>
            </a:r>
            <a:r>
              <a:rPr lang="sr-Latn-RS" sz="1400" cap="none" dirty="0"/>
              <a:t>Prilično</a:t>
            </a:r>
            <a:r>
              <a:rPr lang="en-US" sz="1400" cap="none" dirty="0"/>
              <a:t> / </a:t>
            </a:r>
            <a:r>
              <a:rPr lang="sr-Latn-RS" sz="1400" cap="none" dirty="0"/>
              <a:t>veoma tačno za mene</a:t>
            </a:r>
            <a:endParaRPr lang="en-US" sz="1400" cap="none" dirty="0"/>
          </a:p>
        </p:txBody>
      </p:sp>
      <p:graphicFrame>
        <p:nvGraphicFramePr>
          <p:cNvPr id="10" name="Picture Placeholder 9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911546623"/>
              </p:ext>
            </p:extLst>
          </p:nvPr>
        </p:nvGraphicFramePr>
        <p:xfrm>
          <a:off x="232375" y="1480855"/>
          <a:ext cx="4189018" cy="331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Picture Placeholder 10"/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3336678053"/>
              </p:ext>
            </p:extLst>
          </p:nvPr>
        </p:nvGraphicFramePr>
        <p:xfrm>
          <a:off x="4594578" y="1480856"/>
          <a:ext cx="4292247" cy="331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3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408903" y="1056628"/>
            <a:ext cx="4261381" cy="500042"/>
          </a:xfrm>
        </p:spPr>
        <p:txBody>
          <a:bodyPr>
            <a:normAutofit/>
          </a:bodyPr>
          <a:lstStyle/>
          <a:p>
            <a:r>
              <a:rPr lang="sr-Latn-RS" sz="1400" cap="none" dirty="0"/>
              <a:t>Pros</a:t>
            </a:r>
            <a:r>
              <a:rPr lang="en-US" sz="1400" cap="none" dirty="0"/>
              <a:t>j</a:t>
            </a:r>
            <a:r>
              <a:rPr lang="sr-Latn-RS" sz="1400" cap="none" dirty="0"/>
              <a:t>ečne vrijednosti za 12 digitalnih vještina, oc</a:t>
            </a:r>
            <a:r>
              <a:rPr lang="en-US" sz="1400" cap="none" dirty="0" err="1"/>
              <a:t>ij</a:t>
            </a:r>
            <a:r>
              <a:rPr lang="sr-Latn-RS" sz="1400" cap="none" dirty="0"/>
              <a:t>enjenjih na skali od 1 = bez vještine do 4= vrlo vješto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24322" y="1056628"/>
            <a:ext cx="4210612" cy="50004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sr-Latn-RS" cap="none" dirty="0"/>
              <a:t>Roditelji</a:t>
            </a:r>
            <a:r>
              <a:rPr lang="en-US" cap="none" dirty="0"/>
              <a:t>: </a:t>
            </a:r>
            <a:r>
              <a:rPr lang="sr-Latn-RS" i="1" cap="none" dirty="0"/>
              <a:t>Da li vi koristite internet?</a:t>
            </a:r>
            <a:endParaRPr lang="en-US" i="1" cap="none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92827086"/>
              </p:ext>
            </p:extLst>
          </p:nvPr>
        </p:nvGraphicFramePr>
        <p:xfrm>
          <a:off x="4513388" y="1640344"/>
          <a:ext cx="4052413" cy="314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6732" y="146756"/>
            <a:ext cx="8415692" cy="584035"/>
          </a:xfrm>
        </p:spPr>
        <p:txBody>
          <a:bodyPr>
            <a:noAutofit/>
          </a:bodyPr>
          <a:lstStyle/>
          <a:p>
            <a:endParaRPr lang="sr-Latn-RS" sz="2000" b="1" cap="none" dirty="0">
              <a:solidFill>
                <a:schemeClr val="tx1"/>
              </a:solidFill>
            </a:endParaRPr>
          </a:p>
          <a:p>
            <a:endParaRPr lang="sr-Latn-RS" sz="2000" b="1" cap="none" dirty="0">
              <a:solidFill>
                <a:schemeClr val="tx1"/>
              </a:solidFill>
            </a:endParaRPr>
          </a:p>
          <a:p>
            <a:r>
              <a:rPr lang="sr-Latn-RS" sz="2000" b="1" cap="none" dirty="0">
                <a:solidFill>
                  <a:schemeClr val="tx1"/>
                </a:solidFill>
              </a:rPr>
              <a:t>Svaki peti roditelji uopšte ne koristi inter</a:t>
            </a:r>
            <a:r>
              <a:rPr lang="en-US" sz="2000" b="1" cap="none" dirty="0">
                <a:solidFill>
                  <a:schemeClr val="tx1"/>
                </a:solidFill>
              </a:rPr>
              <a:t>n</a:t>
            </a:r>
            <a:r>
              <a:rPr lang="sr-Latn-RS" sz="2000" b="1" cap="none" dirty="0">
                <a:solidFill>
                  <a:schemeClr val="tx1"/>
                </a:solidFill>
              </a:rPr>
              <a:t>et, a kako djeca odrastaju digitalne vještine roditelja sve više zaostaju za dječjim</a:t>
            </a:r>
          </a:p>
        </p:txBody>
      </p:sp>
      <p:graphicFrame>
        <p:nvGraphicFramePr>
          <p:cNvPr id="14" name="Objec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622416"/>
              </p:ext>
            </p:extLst>
          </p:nvPr>
        </p:nvGraphicFramePr>
        <p:xfrm>
          <a:off x="19828" y="1649723"/>
          <a:ext cx="4419600" cy="316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733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92" y="2148721"/>
            <a:ext cx="8251077" cy="393954"/>
          </a:xfrm>
        </p:spPr>
        <p:txBody>
          <a:bodyPr/>
          <a:lstStyle/>
          <a:p>
            <a:r>
              <a:rPr lang="en-US" sz="3200" dirty="0"/>
              <a:t>B3</a:t>
            </a:r>
            <a:r>
              <a:rPr lang="x-none" sz="3200" dirty="0"/>
              <a:t>.</a:t>
            </a:r>
            <a:r>
              <a:rPr lang="sr-Latn-RS" sz="3200" dirty="0"/>
              <a:t> rizici na internetu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289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4808" y="347648"/>
            <a:ext cx="8559539" cy="560793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Ukupno gledano, svega 37% djece smatra da na internetu postoje stvari koje smetaju ili uznemiravaju osobe njihovog uzrasta – tek 27%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ece uzrasta od 9 do 11 godina d</a:t>
            </a:r>
            <a:r>
              <a:rPr lang="en-US" sz="2000" b="1" cap="none" dirty="0" err="1">
                <a:solidFill>
                  <a:schemeClr val="tx1"/>
                </a:solidFill>
              </a:rPr>
              <a:t>ij</a:t>
            </a:r>
            <a:r>
              <a:rPr lang="sr-Latn-RS" sz="2000" b="1" cap="none" dirty="0">
                <a:solidFill>
                  <a:schemeClr val="tx1"/>
                </a:solidFill>
              </a:rPr>
              <a:t>eli ovo mišljenje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14808" y="1056510"/>
            <a:ext cx="4261381" cy="500042"/>
          </a:xfrm>
        </p:spPr>
        <p:txBody>
          <a:bodyPr>
            <a:noAutofit/>
          </a:bodyPr>
          <a:lstStyle/>
          <a:p>
            <a:r>
              <a:rPr lang="it-IT" cap="none" dirty="0"/>
              <a:t>Da li misliš da postoje stvari na internetu koje smetaju ili uznemiravaju osobe tvog uzrasta?</a:t>
            </a:r>
            <a:endParaRPr lang="sr-Latn-CS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94578" y="982824"/>
            <a:ext cx="4292247" cy="656767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r>
              <a:rPr lang="sr-Latn-RS" cap="none" dirty="0"/>
              <a:t>Koje stvari na internetu uznemiravaju osobe vašeg uzrasta</a:t>
            </a:r>
            <a:r>
              <a:rPr lang="en-US" cap="none" dirty="0"/>
              <a:t>? </a:t>
            </a:r>
            <a:r>
              <a:rPr lang="sr-Latn-RS" cap="none" dirty="0"/>
              <a:t>Najčešći odgovori </a:t>
            </a:r>
            <a:r>
              <a:rPr lang="en-US" cap="none" dirty="0"/>
              <a:t>37% </a:t>
            </a:r>
            <a:r>
              <a:rPr lang="sr-Latn-RS" cap="none" dirty="0"/>
              <a:t>d</a:t>
            </a:r>
            <a:r>
              <a:rPr lang="en-US" cap="none" dirty="0"/>
              <a:t>j</a:t>
            </a:r>
            <a:r>
              <a:rPr lang="sr-Latn-RS" cap="none" dirty="0"/>
              <a:t>ece koja smatraju da na internetu postoje uznemiravajuće stvari.</a:t>
            </a:r>
            <a:endParaRPr lang="en-US" cap="none" dirty="0"/>
          </a:p>
        </p:txBody>
      </p:sp>
      <p:graphicFrame>
        <p:nvGraphicFramePr>
          <p:cNvPr id="11" name="Picture Placeholder 10"/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817769110"/>
              </p:ext>
            </p:extLst>
          </p:nvPr>
        </p:nvGraphicFramePr>
        <p:xfrm>
          <a:off x="4594578" y="1704622"/>
          <a:ext cx="4292247" cy="309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23136966"/>
              </p:ext>
            </p:extLst>
          </p:nvPr>
        </p:nvGraphicFramePr>
        <p:xfrm>
          <a:off x="242885" y="1732917"/>
          <a:ext cx="4171071" cy="312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332089" y="1844280"/>
            <a:ext cx="0" cy="242711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963786" y="3460523"/>
            <a:ext cx="81971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sr-Latn-RS" sz="1400" dirty="0"/>
              <a:t>Spontani odgovori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599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8856" y="1"/>
            <a:ext cx="8995144" cy="991312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U proteklih godinu dana</a:t>
            </a:r>
            <a:r>
              <a:rPr lang="en-US" sz="2000" b="1" cap="none" dirty="0">
                <a:solidFill>
                  <a:schemeClr val="tx1"/>
                </a:solidFill>
              </a:rPr>
              <a:t> 13% </a:t>
            </a:r>
            <a:r>
              <a:rPr lang="sr-Latn-RS" sz="2000" b="1" cap="none" dirty="0">
                <a:solidFill>
                  <a:schemeClr val="tx1"/>
                </a:solidFill>
              </a:rPr>
              <a:t>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ece je makar jednom ned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eljno uradilo bar jednu od četiri navedene</a:t>
            </a:r>
            <a:r>
              <a:rPr lang="en-US" sz="2000" b="1" cap="none" dirty="0">
                <a:solidFill>
                  <a:schemeClr val="tx1"/>
                </a:solidFill>
              </a:rPr>
              <a:t> </a:t>
            </a:r>
            <a:r>
              <a:rPr lang="sr-Latn-RS" sz="2000" b="1" cap="none" dirty="0">
                <a:solidFill>
                  <a:schemeClr val="tx1"/>
                </a:solidFill>
              </a:rPr>
              <a:t>rizične aktivnosti na internetu</a:t>
            </a:r>
            <a:r>
              <a:rPr lang="en-US" sz="2000" b="1" cap="none" dirty="0">
                <a:solidFill>
                  <a:schemeClr val="tx1"/>
                </a:solidFill>
              </a:rPr>
              <a:t>, </a:t>
            </a:r>
            <a:r>
              <a:rPr lang="sr-Latn-RS" sz="2000" b="1" cap="none" dirty="0">
                <a:solidFill>
                  <a:schemeClr val="tx1"/>
                </a:solidFill>
              </a:rPr>
              <a:t>a ovaj procenat raste na 47% kada se prisustvo ovih aktivnosti posmatra na m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esečnom nivou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2491" y="2090789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/>
              <a:t>10% njih se bar jednom m</a:t>
            </a:r>
            <a:r>
              <a:rPr lang="en-US" sz="1600" b="1" dirty="0"/>
              <a:t>j</a:t>
            </a:r>
            <a:r>
              <a:rPr lang="sr-Latn-RS" sz="1600" b="1" dirty="0"/>
              <a:t>esečno na internetu pravilo da je druga ili drugačija osoba nego što je u stvarnosti </a:t>
            </a:r>
            <a:r>
              <a:rPr lang="en-GB" sz="1600" b="1" dirty="0"/>
              <a:t>(4% </a:t>
            </a:r>
            <a:r>
              <a:rPr lang="sr-Latn-RS" sz="1600" b="1" dirty="0"/>
              <a:t>svakog m</a:t>
            </a:r>
            <a:r>
              <a:rPr lang="en-US" sz="1600" b="1" dirty="0"/>
              <a:t>j</a:t>
            </a:r>
            <a:r>
              <a:rPr lang="sr-Latn-RS" sz="1600" b="1" dirty="0"/>
              <a:t>eseca, </a:t>
            </a:r>
            <a:r>
              <a:rPr lang="en-GB" sz="1600" b="1" dirty="0"/>
              <a:t>a 6% </a:t>
            </a:r>
            <a:r>
              <a:rPr lang="sr-Latn-RS" sz="1600" b="1" dirty="0"/>
              <a:t>bar svake ned</a:t>
            </a:r>
            <a:r>
              <a:rPr lang="en-US" sz="1600" b="1" dirty="0"/>
              <a:t>j</a:t>
            </a:r>
            <a:r>
              <a:rPr lang="sr-Latn-RS" sz="1600" b="1" dirty="0"/>
              <a:t>elje</a:t>
            </a:r>
            <a:r>
              <a:rPr lang="en-GB" sz="1600" b="1" dirty="0"/>
              <a:t>) </a:t>
            </a:r>
            <a:endParaRPr lang="sr-Latn-CS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2491" y="1345598"/>
            <a:ext cx="7766753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23% </a:t>
            </a:r>
            <a:r>
              <a:rPr lang="sr-Latn-RS" sz="1600" b="1" dirty="0"/>
              <a:t> d</a:t>
            </a:r>
            <a:r>
              <a:rPr lang="en-US" sz="1600" b="1" dirty="0"/>
              <a:t>j</a:t>
            </a:r>
            <a:r>
              <a:rPr lang="sr-Latn-RS" sz="1600" b="1" dirty="0"/>
              <a:t>ece je bar jednom m</a:t>
            </a:r>
            <a:r>
              <a:rPr lang="en-US" sz="1600" b="1" dirty="0"/>
              <a:t>j</a:t>
            </a:r>
            <a:r>
              <a:rPr lang="sr-Latn-RS" sz="1600" b="1" dirty="0"/>
              <a:t>esečno dodavalo među svoje prijatelje ili svoje kontakte osobe koje nikada nije lično upoznalo </a:t>
            </a:r>
            <a:r>
              <a:rPr lang="en-GB" sz="1600" b="1" dirty="0"/>
              <a:t>(13% </a:t>
            </a:r>
            <a:r>
              <a:rPr lang="sr-Latn-RS" sz="1600" b="1" dirty="0"/>
              <a:t>svakog m</a:t>
            </a:r>
            <a:r>
              <a:rPr lang="en-US" sz="1600" b="1" dirty="0"/>
              <a:t>j</a:t>
            </a:r>
            <a:r>
              <a:rPr lang="sr-Latn-RS" sz="1600" b="1" dirty="0"/>
              <a:t>eseca</a:t>
            </a:r>
            <a:r>
              <a:rPr lang="en-GB" sz="1600" b="1" dirty="0"/>
              <a:t>, </a:t>
            </a:r>
            <a:r>
              <a:rPr lang="sr-Latn-RS" sz="1600" b="1" dirty="0"/>
              <a:t>a </a:t>
            </a:r>
            <a:r>
              <a:rPr lang="en-GB" sz="1600" b="1" dirty="0"/>
              <a:t>10% </a:t>
            </a:r>
            <a:r>
              <a:rPr lang="sr-Latn-RS" sz="1600" b="1" dirty="0"/>
              <a:t>bar svake ned</a:t>
            </a:r>
            <a:r>
              <a:rPr lang="en-US" sz="1600" b="1" dirty="0"/>
              <a:t>j</a:t>
            </a:r>
            <a:r>
              <a:rPr lang="sr-Latn-RS" sz="1600" b="1" dirty="0"/>
              <a:t>elje</a:t>
            </a:r>
            <a:r>
              <a:rPr lang="en-GB" sz="1600" b="1" dirty="0"/>
              <a:t>) </a:t>
            </a:r>
            <a:endParaRPr lang="sr-Latn-CS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2491" y="2829912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8%</a:t>
            </a:r>
            <a:r>
              <a:rPr lang="sr-Latn-RS" sz="1600" b="1" dirty="0"/>
              <a:t> d</a:t>
            </a:r>
            <a:r>
              <a:rPr lang="en-US" sz="1600" b="1" dirty="0"/>
              <a:t>j</a:t>
            </a:r>
            <a:r>
              <a:rPr lang="sr-Latn-RS" sz="1600" b="1" dirty="0"/>
              <a:t>ece je bar jednom m</a:t>
            </a:r>
            <a:r>
              <a:rPr lang="en-US" sz="1600" b="1" dirty="0"/>
              <a:t>j</a:t>
            </a:r>
            <a:r>
              <a:rPr lang="sr-Latn-RS" sz="1600" b="1" dirty="0"/>
              <a:t>esečno slalo svoje lične podatke nekome koga nikada nije lično upoznalo </a:t>
            </a:r>
            <a:r>
              <a:rPr lang="en-GB" sz="1600" b="1" dirty="0"/>
              <a:t>(3% </a:t>
            </a:r>
            <a:r>
              <a:rPr lang="sr-Latn-RS" sz="1600" b="1" dirty="0"/>
              <a:t>svakog m</a:t>
            </a:r>
            <a:r>
              <a:rPr lang="en-US" sz="1600" b="1" dirty="0"/>
              <a:t>j</a:t>
            </a:r>
            <a:r>
              <a:rPr lang="sr-Latn-RS" sz="1600" b="1" dirty="0"/>
              <a:t>eseca i </a:t>
            </a:r>
            <a:r>
              <a:rPr lang="en-GB" sz="1600" b="1" dirty="0"/>
              <a:t>5% </a:t>
            </a:r>
            <a:r>
              <a:rPr lang="sr-Latn-RS" sz="1600" b="1" dirty="0"/>
              <a:t>bar svake nedjelje</a:t>
            </a:r>
            <a:r>
              <a:rPr lang="en-GB" sz="1600" b="1" dirty="0"/>
              <a:t>) </a:t>
            </a:r>
            <a:endParaRPr lang="sr-Latn-CS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490" y="3569035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8% </a:t>
            </a:r>
            <a:r>
              <a:rPr lang="sr-Latn-RS" sz="1600" b="1" dirty="0"/>
              <a:t>njih je bar jednom m</a:t>
            </a:r>
            <a:r>
              <a:rPr lang="en-US" sz="1600" b="1" dirty="0"/>
              <a:t>j</a:t>
            </a:r>
            <a:r>
              <a:rPr lang="sr-Latn-RS" sz="1600" b="1" dirty="0"/>
              <a:t>esečno poslalo svoju fotografiju ili video snimak nekome koga nikada ranije nisu upoznali </a:t>
            </a:r>
            <a:r>
              <a:rPr lang="en-GB" sz="1600" b="1" dirty="0"/>
              <a:t>(4% </a:t>
            </a:r>
            <a:r>
              <a:rPr lang="sr-Latn-RS" sz="1600" b="1" dirty="0"/>
              <a:t>svakog m</a:t>
            </a:r>
            <a:r>
              <a:rPr lang="en-US" sz="1600" b="1" dirty="0"/>
              <a:t>j</a:t>
            </a:r>
            <a:r>
              <a:rPr lang="sr-Latn-RS" sz="1600" b="1" dirty="0"/>
              <a:t>eseca i </a:t>
            </a:r>
            <a:r>
              <a:rPr lang="en-GB" sz="1600" b="1" dirty="0"/>
              <a:t>4% </a:t>
            </a:r>
            <a:r>
              <a:rPr lang="sr-Latn-RS" sz="1600" b="1" dirty="0"/>
              <a:t>bar svake ned</a:t>
            </a:r>
            <a:r>
              <a:rPr lang="en-US" sz="1600" b="1" dirty="0"/>
              <a:t>j</a:t>
            </a:r>
            <a:r>
              <a:rPr lang="sr-Latn-RS" sz="1600" b="1" dirty="0"/>
              <a:t>elje</a:t>
            </a:r>
            <a:r>
              <a:rPr lang="en-GB" sz="1600" b="1" dirty="0"/>
              <a:t>) </a:t>
            </a:r>
            <a:endParaRPr lang="sr-Latn-C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222794" y="101488"/>
            <a:ext cx="8646971" cy="443198"/>
          </a:xfrm>
        </p:spPr>
        <p:txBody>
          <a:bodyPr/>
          <a:lstStyle/>
          <a:p>
            <a:r>
              <a:rPr lang="en-US" sz="3200" dirty="0"/>
              <a:t>SADR</a:t>
            </a:r>
            <a:r>
              <a:rPr lang="sr-Latn-RS" sz="3200" dirty="0"/>
              <a:t>ŽAJ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 bwMode="gray">
          <a:xfrm>
            <a:off x="335092" y="763126"/>
            <a:ext cx="3450575" cy="11546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933529" y="785872"/>
            <a:ext cx="4095554" cy="1154643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35092" y="2101800"/>
            <a:ext cx="2102409" cy="1293551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021771" y="2106688"/>
            <a:ext cx="2083560" cy="1311317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5689600" y="2111548"/>
            <a:ext cx="2339483" cy="1330167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580" y="1034303"/>
            <a:ext cx="276589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b="1" dirty="0">
                <a:solidFill>
                  <a:schemeClr val="bg1"/>
                </a:solidFill>
              </a:rPr>
              <a:t>UVOD</a:t>
            </a:r>
            <a:r>
              <a:rPr lang="en-US" b="1" dirty="0">
                <a:solidFill>
                  <a:schemeClr val="bg1"/>
                </a:solidFill>
              </a:rPr>
              <a:t>: KONTEKST, </a:t>
            </a:r>
            <a:r>
              <a:rPr lang="sr-Latn-RS" b="1" dirty="0">
                <a:solidFill>
                  <a:schemeClr val="bg1"/>
                </a:solidFill>
              </a:rPr>
              <a:t>CILJEVI ISTRAŽIVANJA I </a:t>
            </a:r>
            <a:r>
              <a:rPr lang="en-US" b="1" dirty="0">
                <a:solidFill>
                  <a:schemeClr val="bg1"/>
                </a:solidFill>
              </a:rPr>
              <a:t> METODOLOG</a:t>
            </a:r>
            <a:r>
              <a:rPr lang="sr-Latn-RS" b="1" dirty="0">
                <a:solidFill>
                  <a:schemeClr val="bg1"/>
                </a:solidFill>
              </a:rPr>
              <a:t>IJA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 bwMode="gray">
          <a:xfrm>
            <a:off x="287240" y="789103"/>
            <a:ext cx="698584" cy="706000"/>
            <a:chOff x="281916" y="1298795"/>
            <a:chExt cx="698584" cy="706000"/>
          </a:xfrm>
        </p:grpSpPr>
        <p:sp>
          <p:nvSpPr>
            <p:cNvPr id="32" name="Right Triangle 31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sr-Latn-RS" sz="2800" b="1" dirty="0">
                  <a:solidFill>
                    <a:schemeClr val="bg1"/>
                  </a:solidFill>
                  <a:latin typeface="+mj-lt"/>
                </a:rPr>
                <a:t>A</a:t>
              </a:r>
              <a:endParaRPr lang="en-GB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 bwMode="gray">
          <a:xfrm>
            <a:off x="3906169" y="844575"/>
            <a:ext cx="698584" cy="706000"/>
            <a:chOff x="281916" y="1298795"/>
            <a:chExt cx="698584" cy="706000"/>
          </a:xfrm>
        </p:grpSpPr>
        <p:sp>
          <p:nvSpPr>
            <p:cNvPr id="46" name="Right Triangle 45"/>
            <p:cNvSpPr/>
            <p:nvPr/>
          </p:nvSpPr>
          <p:spPr bwMode="gray">
            <a:xfrm rot="5400000">
              <a:off x="279482" y="1303778"/>
              <a:ext cx="703451" cy="698584"/>
            </a:xfrm>
            <a:prstGeom prst="rtTriangle">
              <a:avLst/>
            </a:prstGeom>
            <a:solidFill>
              <a:schemeClr val="bg1">
                <a:alpha val="31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tabLst/>
              </a:pPr>
              <a:endParaRPr kumimoji="0" lang="en-GB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gray">
            <a:xfrm>
              <a:off x="284911" y="1298795"/>
              <a:ext cx="3827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B</a:t>
              </a:r>
              <a:endParaRPr lang="en-GB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gray">
          <a:xfrm>
            <a:off x="268831" y="2125690"/>
            <a:ext cx="945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sr-Latn-RS" sz="2800" b="1" dirty="0">
                <a:solidFill>
                  <a:schemeClr val="bg1"/>
                </a:solidFill>
                <a:latin typeface="+mj-lt"/>
              </a:rPr>
              <a:t>.1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 bwMode="gray">
          <a:xfrm>
            <a:off x="2871833" y="2136209"/>
            <a:ext cx="945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sr-Latn-RS" sz="2800" b="1" dirty="0">
                <a:solidFill>
                  <a:schemeClr val="bg1"/>
                </a:solidFill>
                <a:latin typeface="+mj-lt"/>
              </a:rPr>
              <a:t>.2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5792904" y="2120602"/>
            <a:ext cx="945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sr-Latn-RS" sz="2800" b="1" dirty="0">
                <a:solidFill>
                  <a:schemeClr val="bg1"/>
                </a:solidFill>
                <a:latin typeface="+mj-lt"/>
              </a:rPr>
              <a:t>.3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1641394" y="3561493"/>
            <a:ext cx="2223895" cy="1395860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 bwMode="gray">
          <a:xfrm>
            <a:off x="1466095" y="3529625"/>
            <a:ext cx="945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sr-Latn-RS" sz="2800" b="1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4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 bwMode="gray">
          <a:xfrm>
            <a:off x="4725253" y="1246750"/>
            <a:ext cx="25036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b="1" dirty="0">
                <a:solidFill>
                  <a:schemeClr val="bg1"/>
                </a:solidFill>
              </a:rPr>
              <a:t>KLJUČNI NALAZI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 bwMode="gray">
          <a:xfrm>
            <a:off x="601583" y="2697079"/>
            <a:ext cx="1749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b="1" dirty="0">
                <a:solidFill>
                  <a:schemeClr val="bg1"/>
                </a:solidFill>
              </a:rPr>
              <a:t>PRISTUP I MOGUĆNOSTI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gray">
          <a:xfrm>
            <a:off x="3197108" y="2740043"/>
            <a:ext cx="1749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</a:rPr>
              <a:t>DIGITAL</a:t>
            </a:r>
            <a:r>
              <a:rPr lang="sr-Latn-RS" b="1" dirty="0">
                <a:solidFill>
                  <a:schemeClr val="bg1"/>
                </a:solidFill>
              </a:rPr>
              <a:t>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Latn-RS" b="1" dirty="0">
                <a:solidFill>
                  <a:schemeClr val="bg1"/>
                </a:solidFill>
              </a:rPr>
              <a:t>VJEŠTINE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 bwMode="gray">
          <a:xfrm>
            <a:off x="5876321" y="2763900"/>
            <a:ext cx="1749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b="1" dirty="0">
                <a:solidFill>
                  <a:schemeClr val="bg1"/>
                </a:solidFill>
              </a:rPr>
              <a:t>RIZICI NA INTERNETU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1938843" y="3925305"/>
            <a:ext cx="187848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b="1" dirty="0">
                <a:solidFill>
                  <a:schemeClr val="bg1"/>
                </a:solidFill>
              </a:rPr>
              <a:t>RANJIVOST I </a:t>
            </a:r>
            <a:r>
              <a:rPr lang="en-US" b="1" dirty="0">
                <a:solidFill>
                  <a:schemeClr val="bg1"/>
                </a:solidFill>
              </a:rPr>
              <a:t>PROTE</a:t>
            </a:r>
            <a:r>
              <a:rPr lang="sr-Latn-RS" b="1" dirty="0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TIV</a:t>
            </a:r>
            <a:r>
              <a:rPr lang="sr-Latn-RS" b="1" dirty="0">
                <a:solidFill>
                  <a:schemeClr val="bg1"/>
                </a:solidFill>
              </a:rPr>
              <a:t>NI</a:t>
            </a:r>
            <a:r>
              <a:rPr lang="en-US" b="1" dirty="0">
                <a:solidFill>
                  <a:schemeClr val="bg1"/>
                </a:solidFill>
              </a:rPr>
              <a:t> FA</a:t>
            </a:r>
            <a:r>
              <a:rPr lang="sr-Latn-RS" b="1" dirty="0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TOR</a:t>
            </a:r>
            <a:r>
              <a:rPr lang="sr-Latn-RS" b="1" dirty="0">
                <a:solidFill>
                  <a:schemeClr val="bg1"/>
                </a:solidFill>
              </a:rPr>
              <a:t>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4496331" y="3584178"/>
            <a:ext cx="2242069" cy="1380551"/>
          </a:xfrm>
          <a:prstGeom prst="rect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 bwMode="gray">
          <a:xfrm>
            <a:off x="4583879" y="4232803"/>
            <a:ext cx="2076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PREPORUKE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 bwMode="gray">
          <a:xfrm>
            <a:off x="4299416" y="3584178"/>
            <a:ext cx="945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sr-Latn-RS" sz="2800" b="1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5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31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7862" y="177024"/>
            <a:ext cx="4233338" cy="90619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sr-Latn-RS" sz="1600" b="1" cap="none" dirty="0">
                <a:solidFill>
                  <a:schemeClr val="bg1"/>
                </a:solidFill>
              </a:rPr>
              <a:t>Generalno gledano,</a:t>
            </a:r>
            <a:r>
              <a:rPr lang="en-US" sz="1600" b="1" cap="none" dirty="0">
                <a:solidFill>
                  <a:schemeClr val="bg1"/>
                </a:solidFill>
              </a:rPr>
              <a:t> 38% </a:t>
            </a:r>
            <a:r>
              <a:rPr lang="sr-Latn-RS" sz="1600" b="1" cap="none" dirty="0">
                <a:solidFill>
                  <a:schemeClr val="bg1"/>
                </a:solidFill>
              </a:rPr>
              <a:t>djece je navelo da je u proteklih godinu dana doživ</a:t>
            </a:r>
            <a:r>
              <a:rPr lang="en-US" sz="1600" b="1" cap="none" dirty="0">
                <a:solidFill>
                  <a:schemeClr val="bg1"/>
                </a:solidFill>
              </a:rPr>
              <a:t>j</a:t>
            </a:r>
            <a:r>
              <a:rPr lang="sr-Latn-RS" sz="1600" b="1" cap="none" dirty="0">
                <a:solidFill>
                  <a:schemeClr val="bg1"/>
                </a:solidFill>
              </a:rPr>
              <a:t>elo makar jedno od sledećih rizičnih iskustva</a:t>
            </a:r>
            <a:endParaRPr lang="en-US" sz="1600" b="1" cap="none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7858" y="2047378"/>
            <a:ext cx="4207474" cy="71511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/>
              <a:t>14%</a:t>
            </a:r>
            <a:r>
              <a:rPr lang="en-GB" sz="1600" dirty="0"/>
              <a:t> </a:t>
            </a:r>
            <a:r>
              <a:rPr lang="sr-Latn-RS" sz="1600" b="1" dirty="0"/>
              <a:t>je navelo da su im se na internetu makar jednom desile uznemirujuće stvari</a:t>
            </a:r>
            <a:endParaRPr lang="en-GB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5864" y="2853828"/>
            <a:ext cx="4199468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/>
              <a:t>12%</a:t>
            </a:r>
            <a:r>
              <a:rPr lang="en-GB" sz="1600" dirty="0"/>
              <a:t> </a:t>
            </a:r>
            <a:r>
              <a:rPr lang="sr-Latn-RS" sz="1600" b="1" dirty="0"/>
              <a:t>je navelo da se neko prema njima odnosio na uvredljiv ili</a:t>
            </a:r>
            <a:r>
              <a:rPr lang="en-GB" sz="1600" b="1" dirty="0"/>
              <a:t> </a:t>
            </a:r>
            <a:r>
              <a:rPr lang="sr-Latn-RS" sz="1600" b="1" dirty="0"/>
              <a:t>nepristojan način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87860" y="1240928"/>
            <a:ext cx="4199466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/>
              <a:t>29%</a:t>
            </a:r>
            <a:r>
              <a:rPr lang="en-GB" sz="1600" dirty="0"/>
              <a:t> </a:t>
            </a:r>
            <a:r>
              <a:rPr lang="sr-Latn-RS" sz="1600" b="1" dirty="0"/>
              <a:t>je</a:t>
            </a:r>
            <a:r>
              <a:rPr lang="sr-Latn-RS" sz="1600" dirty="0"/>
              <a:t> </a:t>
            </a:r>
            <a:r>
              <a:rPr lang="sr-Latn-RS" sz="1600" b="1" dirty="0"/>
              <a:t>navelo da je na internetu vid</a:t>
            </a:r>
            <a:r>
              <a:rPr lang="en-US" sz="1600" b="1" dirty="0"/>
              <a:t>j</a:t>
            </a:r>
            <a:r>
              <a:rPr lang="sr-Latn-RS" sz="1600" b="1" dirty="0"/>
              <a:t>elo slike sa očiglednim seksualnim sadržajem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95863" y="3662199"/>
            <a:ext cx="4199469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/>
              <a:t>7% </a:t>
            </a:r>
            <a:r>
              <a:rPr lang="sr-Latn-RS" sz="1600" b="1" dirty="0"/>
              <a:t>je navelo da je dobilo poruke sa seksualnim sadržajem</a:t>
            </a:r>
            <a:endParaRPr lang="en-US" sz="1600" b="1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399" y="177024"/>
            <a:ext cx="4306712" cy="906193"/>
          </a:xfrm>
          <a:solidFill>
            <a:srgbClr val="0070C0"/>
          </a:solidFill>
        </p:spPr>
        <p:txBody>
          <a:bodyPr>
            <a:noAutofit/>
          </a:bodyPr>
          <a:lstStyle/>
          <a:p>
            <a:endParaRPr lang="en-US" sz="1600" b="1" cap="none" dirty="0">
              <a:solidFill>
                <a:schemeClr val="bg1"/>
              </a:solidFill>
            </a:endParaRPr>
          </a:p>
          <a:p>
            <a:endParaRPr lang="en-US" sz="1600" b="1" cap="none" dirty="0">
              <a:solidFill>
                <a:schemeClr val="bg1"/>
              </a:solidFill>
            </a:endParaRPr>
          </a:p>
          <a:p>
            <a:pPr algn="ctr"/>
            <a:r>
              <a:rPr lang="sr-Latn-RS" sz="1600" b="1" cap="none" dirty="0">
                <a:solidFill>
                  <a:schemeClr val="bg1"/>
                </a:solidFill>
              </a:rPr>
              <a:t>Ova iskustva su češće imali d</a:t>
            </a:r>
            <a:r>
              <a:rPr lang="en-US" sz="1600" b="1" cap="none" dirty="0">
                <a:solidFill>
                  <a:schemeClr val="bg1"/>
                </a:solidFill>
              </a:rPr>
              <a:t>j</a:t>
            </a:r>
            <a:r>
              <a:rPr lang="sr-Latn-RS" sz="1600" b="1" cap="none" dirty="0">
                <a:solidFill>
                  <a:schemeClr val="bg1"/>
                </a:solidFill>
              </a:rPr>
              <a:t>ečaci nego d</a:t>
            </a:r>
            <a:r>
              <a:rPr lang="en-US" sz="1600" b="1" cap="none" dirty="0">
                <a:solidFill>
                  <a:schemeClr val="bg1"/>
                </a:solidFill>
              </a:rPr>
              <a:t>j</a:t>
            </a:r>
            <a:r>
              <a:rPr lang="sr-Latn-RS" sz="1600" b="1" cap="none" dirty="0">
                <a:solidFill>
                  <a:schemeClr val="bg1"/>
                </a:solidFill>
              </a:rPr>
              <a:t>evojčice, a učestalost ovih iskustava značajno raste sa uzrastom d</a:t>
            </a:r>
            <a:r>
              <a:rPr lang="en-US" sz="1600" b="1" cap="none" dirty="0">
                <a:solidFill>
                  <a:schemeClr val="bg1"/>
                </a:solidFill>
              </a:rPr>
              <a:t>j</a:t>
            </a:r>
            <a:r>
              <a:rPr lang="sr-Latn-RS" sz="1600" b="1" cap="none" dirty="0">
                <a:solidFill>
                  <a:schemeClr val="bg1"/>
                </a:solidFill>
              </a:rPr>
              <a:t>ece</a:t>
            </a:r>
            <a:endParaRPr lang="en-US" sz="16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964732243"/>
              </p:ext>
            </p:extLst>
          </p:nvPr>
        </p:nvGraphicFramePr>
        <p:xfrm>
          <a:off x="4809067" y="1552019"/>
          <a:ext cx="4052711" cy="306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5159023" y="2762492"/>
            <a:ext cx="3635022" cy="0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921957" y="1177125"/>
            <a:ext cx="41091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US" sz="1400" b="1" dirty="0"/>
              <a:t>% </a:t>
            </a:r>
            <a:r>
              <a:rPr lang="sr-Latn-RS" sz="1400" b="1" dirty="0"/>
              <a:t>Doživ</a:t>
            </a:r>
            <a:r>
              <a:rPr lang="en-US" sz="1400" b="1" dirty="0"/>
              <a:t>j</a:t>
            </a:r>
            <a:r>
              <a:rPr lang="sr-Latn-RS" sz="1400" b="1" dirty="0"/>
              <a:t>eli makar jedno neprijatno iskustvo u toku protekle godine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319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242" y="116958"/>
            <a:ext cx="8782758" cy="581465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Nastavnici, roditelji i učenici istakli su vršnjačko nasilje putem interneta kao još jedan ozbiljan rastući problem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486" y="2852686"/>
            <a:ext cx="8669864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RS" b="1" dirty="0"/>
              <a:t>Među d</a:t>
            </a:r>
            <a:r>
              <a:rPr lang="en-US" b="1" dirty="0"/>
              <a:t>j</a:t>
            </a:r>
            <a:r>
              <a:rPr lang="sr-Latn-RS" b="1" dirty="0"/>
              <a:t>ecom koja su navela da su bila maltreti</a:t>
            </a:r>
            <a:r>
              <a:rPr lang="en-US" b="1" dirty="0" err="1"/>
              <a:t>ra</a:t>
            </a:r>
            <a:r>
              <a:rPr lang="sr-Latn-RS" b="1" dirty="0"/>
              <a:t>na na internetu, 69% njih je navelo da su ih maltretirali vršnjaci iz njihove škole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4486" y="1920381"/>
            <a:ext cx="8669870" cy="74136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sr-Latn-RS" sz="1600" b="1" dirty="0"/>
          </a:p>
          <a:p>
            <a:pPr lvl="0"/>
            <a:r>
              <a:rPr lang="sr-Latn-RS" b="1" dirty="0"/>
              <a:t>U kvantitativnom ostraživanju, </a:t>
            </a:r>
            <a:r>
              <a:rPr lang="en-US" b="1" dirty="0"/>
              <a:t>22% </a:t>
            </a:r>
            <a:r>
              <a:rPr lang="sr-Latn-RS" b="1" dirty="0"/>
              <a:t>d</a:t>
            </a:r>
            <a:r>
              <a:rPr lang="en-US" b="1" dirty="0"/>
              <a:t>j</a:t>
            </a:r>
            <a:r>
              <a:rPr lang="sr-Latn-RS" b="1" dirty="0"/>
              <a:t>ece je saopštilo da je vid</a:t>
            </a:r>
            <a:r>
              <a:rPr lang="en-US" b="1" dirty="0"/>
              <a:t>j</a:t>
            </a:r>
            <a:r>
              <a:rPr lang="sr-Latn-RS" b="1" dirty="0"/>
              <a:t>elo snimak tuče svojih vršnjaka koji je neko od njihovih drugara ili drugarica snimio i objavio na internetu</a:t>
            </a:r>
          </a:p>
          <a:p>
            <a:pPr lvl="0"/>
            <a:endParaRPr lang="sr-Latn-CS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486" y="962001"/>
            <a:ext cx="8669865" cy="7674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RS" b="1" dirty="0"/>
              <a:t>U diskusijama u fokus grupama djeca su navela da društv</a:t>
            </a:r>
            <a:r>
              <a:rPr lang="en-US" b="1" dirty="0"/>
              <a:t>e</a:t>
            </a:r>
            <a:r>
              <a:rPr lang="sr-Latn-RS" b="1" dirty="0"/>
              <a:t>ne mreže često služe za organizaciju tuča između vršnjaka. Ove tuče se snimaju, a snimci se postavljaju na društvene mreže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14485" y="3665813"/>
            <a:ext cx="8669865" cy="71869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b="1" dirty="0"/>
              <a:t>I roditelji i nastavnici su u fokus grupama izrazili duboku zabrinutost u vezi sa temom vršnjačkog internet nasilja</a:t>
            </a:r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5644" y="4165600"/>
            <a:ext cx="457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205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7650" y="124145"/>
            <a:ext cx="7778750" cy="442661"/>
          </a:xfrm>
        </p:spPr>
        <p:txBody>
          <a:bodyPr>
            <a:norm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Vršnjačko inter</a:t>
            </a:r>
            <a:r>
              <a:rPr lang="en-US" sz="2000" b="1" cap="none" dirty="0">
                <a:solidFill>
                  <a:schemeClr val="tx1"/>
                </a:solidFill>
              </a:rPr>
              <a:t>ne</a:t>
            </a:r>
            <a:r>
              <a:rPr lang="sr-Latn-RS" sz="2000" b="1" cap="none" dirty="0">
                <a:solidFill>
                  <a:schemeClr val="tx1"/>
                </a:solidFill>
              </a:rPr>
              <a:t>t nasilje brine sve </a:t>
            </a:r>
            <a:r>
              <a:rPr lang="en-US" sz="2000" b="1" cap="none" dirty="0">
                <a:solidFill>
                  <a:schemeClr val="tx1"/>
                </a:solidFill>
              </a:rPr>
              <a:t>- </a:t>
            </a:r>
            <a:r>
              <a:rPr lang="sr-Latn-RS" sz="2000" b="1" cap="none" dirty="0">
                <a:solidFill>
                  <a:schemeClr val="tx1"/>
                </a:solidFill>
              </a:rPr>
              <a:t>roditelje, nastavnike i učenike 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7650" y="826361"/>
            <a:ext cx="8694331" cy="3881106"/>
          </a:xfrm>
        </p:spPr>
        <p:txBody>
          <a:bodyPr/>
          <a:lstStyle/>
          <a:p>
            <a:pPr algn="ctr"/>
            <a:r>
              <a:rPr lang="sr-Latn-CS" sz="1800" b="1" i="1" dirty="0">
                <a:solidFill>
                  <a:schemeClr val="accent1">
                    <a:lumMod val="75000"/>
                  </a:schemeClr>
                </a:solidFill>
              </a:rPr>
              <a:t>Naši učen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1800" b="1" i="1" dirty="0">
                <a:solidFill>
                  <a:schemeClr val="accent1">
                    <a:lumMod val="75000"/>
                  </a:schemeClr>
                </a:solidFill>
              </a:rPr>
              <a:t>ci su zakazivali tuču sa učenicima iz druge škole preko Facebook-a, a čitava prepiska je trajala ned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CS" sz="1800" b="1" i="1" dirty="0">
                <a:solidFill>
                  <a:schemeClr val="accent1">
                    <a:lumMod val="75000"/>
                  </a:schemeClr>
                </a:solidFill>
              </a:rPr>
              <a:t>eljama, a da mi nismo znali. Niko nije mogao da pretpostavi da će doći to toga. To je bila masovna tuča. Nije u našem okruženju, bila je u dvor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CS" sz="1800" b="1" i="1" dirty="0">
                <a:solidFill>
                  <a:schemeClr val="accent1">
                    <a:lumMod val="75000"/>
                  </a:schemeClr>
                </a:solidFill>
              </a:rPr>
              <a:t>štu te druge škole, nošeno je i oružje. Učenici su isključeni iz škole, ali trebalo je to spr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IJ</a:t>
            </a:r>
            <a:r>
              <a:rPr lang="sr-Latn-CS" sz="1800" b="1" i="1" dirty="0">
                <a:solidFill>
                  <a:schemeClr val="accent1">
                    <a:lumMod val="75000"/>
                  </a:schemeClr>
                </a:solidFill>
              </a:rPr>
              <a:t>ečiti da smo znali.</a:t>
            </a:r>
          </a:p>
          <a:p>
            <a:pPr algn="ctr"/>
            <a:r>
              <a:rPr lang="sr-Latn-RS" cap="none" dirty="0">
                <a:solidFill>
                  <a:schemeClr val="accent1"/>
                </a:solidFill>
              </a:rPr>
              <a:t>Izjava nastavnice u srednjoj školi iz fokus grupne diskusije</a:t>
            </a:r>
          </a:p>
          <a:p>
            <a:pPr algn="ctr"/>
            <a:endParaRPr lang="en-GB" cap="none" dirty="0">
              <a:solidFill>
                <a:schemeClr val="accent1"/>
              </a:solidFill>
            </a:endParaRPr>
          </a:p>
          <a:p>
            <a:pPr algn="ctr"/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Na prim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počnu da provociraju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pa počne svađa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Kako ob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e strane imaju prijatelje, oni se um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ješaju, komentarišu, svađaju se kroz komentare, tako da se svađa proširuje na sve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 Danas niko ne sm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IJ</a:t>
            </a:r>
            <a:r>
              <a:rPr lang="sr-Latn-RS" sz="1800" b="1" i="1" dirty="0">
                <a:solidFill>
                  <a:schemeClr val="accent1">
                    <a:lumMod val="75000"/>
                  </a:schemeClr>
                </a:solidFill>
              </a:rPr>
              <a:t>e da se posvađa sa nekim preko facebook-a jer odmah počnu provokacije, pozivanja na tuču, katastrofa!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r-Latn-RS" cap="none" dirty="0">
                <a:solidFill>
                  <a:schemeClr val="accent1"/>
                </a:solidFill>
              </a:rPr>
              <a:t>Izjave četrnaestogodišnje d</a:t>
            </a:r>
            <a:r>
              <a:rPr lang="en-US" cap="none" dirty="0">
                <a:solidFill>
                  <a:schemeClr val="accent1"/>
                </a:solidFill>
              </a:rPr>
              <a:t>j</a:t>
            </a:r>
            <a:r>
              <a:rPr lang="sr-Latn-RS" cap="none" dirty="0">
                <a:solidFill>
                  <a:schemeClr val="accent1"/>
                </a:solidFill>
              </a:rPr>
              <a:t>evojčice iz fokus grupne diskusije</a:t>
            </a:r>
          </a:p>
        </p:txBody>
      </p:sp>
    </p:spTree>
    <p:extLst>
      <p:ext uri="{BB962C8B-B14F-4D97-AF65-F5344CB8AC3E}">
        <p14:creationId xmlns:p14="http://schemas.microsoft.com/office/powerpoint/2010/main" val="316394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92" y="2148721"/>
            <a:ext cx="8251077" cy="403828"/>
          </a:xfrm>
        </p:spPr>
        <p:txBody>
          <a:bodyPr/>
          <a:lstStyle/>
          <a:p>
            <a:r>
              <a:rPr lang="sr-Latn-RS" sz="3200" dirty="0"/>
              <a:t>B4. ranjivost i protektivni faktori</a:t>
            </a:r>
          </a:p>
        </p:txBody>
      </p:sp>
    </p:spTree>
    <p:extLst>
      <p:ext uri="{BB962C8B-B14F-4D97-AF65-F5344CB8AC3E}">
        <p14:creationId xmlns:p14="http://schemas.microsoft.com/office/powerpoint/2010/main" val="90557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2376" y="203201"/>
            <a:ext cx="8911624" cy="851390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Djeca su veoma aktivna u digitalnom okruženju</a:t>
            </a:r>
            <a:r>
              <a:rPr lang="en-GB" sz="2000" b="1" cap="none" dirty="0">
                <a:solidFill>
                  <a:schemeClr val="tx1"/>
                </a:solidFill>
              </a:rPr>
              <a:t>: 72% </a:t>
            </a:r>
            <a:r>
              <a:rPr lang="sr-Latn-RS" sz="2000" b="1" cap="none" dirty="0">
                <a:solidFill>
                  <a:schemeClr val="tx1"/>
                </a:solidFill>
              </a:rPr>
              <a:t>djece ima svoj profil na nekoj od društvenih mreža</a:t>
            </a:r>
            <a:r>
              <a:rPr lang="en-GB" sz="2000" b="1" cap="none" dirty="0">
                <a:solidFill>
                  <a:schemeClr val="tx1"/>
                </a:solidFill>
              </a:rPr>
              <a:t>, </a:t>
            </a:r>
            <a:r>
              <a:rPr lang="sr-Latn-RS" sz="2000" b="1" cap="none" dirty="0">
                <a:solidFill>
                  <a:schemeClr val="tx1"/>
                </a:solidFill>
              </a:rPr>
              <a:t>a znatan d</a:t>
            </a:r>
            <a:r>
              <a:rPr lang="en-US" sz="2000" b="1" cap="none" dirty="0" err="1">
                <a:solidFill>
                  <a:schemeClr val="tx1"/>
                </a:solidFill>
              </a:rPr>
              <a:t>i</a:t>
            </a:r>
            <a:r>
              <a:rPr lang="sr-Latn-RS" sz="2000" b="1" cap="none" dirty="0">
                <a:solidFill>
                  <a:schemeClr val="tx1"/>
                </a:solidFill>
              </a:rPr>
              <a:t>o njih na društvenim mrežama otkriva informacije o svom stvarnom identitetu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2489" y="1903931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/>
              <a:t>89%</a:t>
            </a:r>
            <a:r>
              <a:rPr lang="en-GB" dirty="0"/>
              <a:t> </a:t>
            </a:r>
            <a:r>
              <a:rPr lang="sr-Latn-RS" b="1" dirty="0"/>
              <a:t>postavlja fotografiju na kojoj se jasno vidi njegovo/njeno lice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22489" y="1196330"/>
            <a:ext cx="7766753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/>
              <a:t>90%</a:t>
            </a:r>
            <a:r>
              <a:rPr lang="en-GB" dirty="0"/>
              <a:t> </a:t>
            </a:r>
            <a:r>
              <a:rPr lang="sr-Latn-RS" b="1" dirty="0"/>
              <a:t>otkriva svoje pravo prezime na svojim profilima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22489" y="2611532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53%</a:t>
            </a:r>
            <a:r>
              <a:rPr lang="en-GB" dirty="0"/>
              <a:t> </a:t>
            </a:r>
            <a:r>
              <a:rPr lang="sr-Latn-RS" b="1" dirty="0"/>
              <a:t>otkriva u koju školu ide i </a:t>
            </a:r>
            <a:r>
              <a:rPr lang="en-GB" b="1" dirty="0"/>
              <a:t>35%</a:t>
            </a:r>
            <a:r>
              <a:rPr lang="en-GB" dirty="0"/>
              <a:t> </a:t>
            </a:r>
            <a:r>
              <a:rPr lang="sr-Latn-RS" b="1" dirty="0"/>
              <a:t>otkriva svoju adresu</a:t>
            </a:r>
            <a:endParaRPr lang="en-US" dirty="0"/>
          </a:p>
          <a:p>
            <a:pPr lvl="0"/>
            <a:endParaRPr lang="en-US" dirty="0"/>
          </a:p>
          <a:p>
            <a:pPr algn="ctr"/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490" y="3319133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b="1" dirty="0"/>
          </a:p>
          <a:p>
            <a:pPr lvl="0"/>
            <a:r>
              <a:rPr lang="en-GB" b="1" dirty="0"/>
              <a:t>26%</a:t>
            </a:r>
            <a:r>
              <a:rPr lang="sr-Latn-RS" b="1" dirty="0"/>
              <a:t> ima profil koji je javan tako da ga svako može vid</a:t>
            </a:r>
            <a:r>
              <a:rPr lang="en-US" b="1" dirty="0"/>
              <a:t>j</a:t>
            </a:r>
            <a:r>
              <a:rPr lang="sr-Latn-RS" b="1" dirty="0"/>
              <a:t>eti</a:t>
            </a:r>
            <a:r>
              <a:rPr lang="en-GB" dirty="0"/>
              <a:t> </a:t>
            </a:r>
            <a:endParaRPr lang="sr-Latn-RS" b="1" dirty="0"/>
          </a:p>
          <a:p>
            <a:pPr algn="ctr"/>
            <a:endParaRPr lang="sr-Latn-C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489" y="4026734"/>
            <a:ext cx="7766752" cy="622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18%</a:t>
            </a:r>
            <a:r>
              <a:rPr lang="en-GB" dirty="0"/>
              <a:t> </a:t>
            </a:r>
            <a:r>
              <a:rPr lang="sr-Latn-RS" b="1" dirty="0"/>
              <a:t>komunicira sa više od 50 osoba putem društvenih mreža, a 13% prihvata sve zaht</a:t>
            </a:r>
            <a:r>
              <a:rPr lang="en-US" b="1" dirty="0"/>
              <a:t>j</a:t>
            </a:r>
            <a:r>
              <a:rPr lang="sr-Latn-RS" b="1" dirty="0"/>
              <a:t>eve za prijateljstvo koji im stignu na društvenim mrežama</a:t>
            </a:r>
            <a:endParaRPr lang="sr-Latn-C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468" y="173920"/>
            <a:ext cx="8613421" cy="367947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Stavovi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ece prema bezb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ednosti na internetu su prilično ambivalentni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7650" y="687716"/>
            <a:ext cx="8313643" cy="8429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RS" sz="1800" b="1" cap="none" dirty="0">
                <a:solidFill>
                  <a:schemeClr val="bg1"/>
                </a:solidFill>
              </a:rPr>
              <a:t>Samo 37% djece se složilo da na internetu postoje stvari koje su uznemirujuće za d</a:t>
            </a:r>
            <a:r>
              <a:rPr lang="en-US" sz="1800" b="1" cap="none" dirty="0">
                <a:solidFill>
                  <a:schemeClr val="bg1"/>
                </a:solidFill>
              </a:rPr>
              <a:t>j</a:t>
            </a:r>
            <a:r>
              <a:rPr lang="sr-Latn-RS" sz="1800" b="1" cap="none" dirty="0">
                <a:solidFill>
                  <a:schemeClr val="bg1"/>
                </a:solidFill>
              </a:rPr>
              <a:t>ecu njihovog uzrasta, dok je sa druge strane  manje od polovine (47%) reklo da se na internetu osjeća bezbjedno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47651" y="1660445"/>
            <a:ext cx="8313642" cy="62436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cap="none" dirty="0">
                <a:solidFill>
                  <a:schemeClr val="bg1"/>
                </a:solidFill>
              </a:rPr>
              <a:t>Većina d</a:t>
            </a:r>
            <a:r>
              <a:rPr lang="en-US" sz="1800" b="1" cap="none" dirty="0">
                <a:solidFill>
                  <a:schemeClr val="bg1"/>
                </a:solidFill>
              </a:rPr>
              <a:t>j</a:t>
            </a:r>
            <a:r>
              <a:rPr lang="sr-Latn-RS" sz="1800" b="1" cap="none" dirty="0">
                <a:solidFill>
                  <a:schemeClr val="bg1"/>
                </a:solidFill>
              </a:rPr>
              <a:t>ece koja su doživ</a:t>
            </a:r>
            <a:r>
              <a:rPr lang="en-US" sz="1800" b="1" cap="none" dirty="0">
                <a:solidFill>
                  <a:schemeClr val="bg1"/>
                </a:solidFill>
              </a:rPr>
              <a:t>j</a:t>
            </a:r>
            <a:r>
              <a:rPr lang="sr-Latn-RS" sz="1800" b="1" cap="none" dirty="0">
                <a:solidFill>
                  <a:schemeClr val="bg1"/>
                </a:solidFill>
              </a:rPr>
              <a:t>ela rizična iskustva na Internetu  navodi da ih ovakva iskustva zapravo nisu uznemirila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47649" y="2373283"/>
            <a:ext cx="8313643" cy="648097"/>
          </a:xfrm>
          <a:prstGeom prst="roundRect">
            <a:avLst>
              <a:gd name="adj" fmla="val 22606"/>
            </a:avLst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cap="none" dirty="0">
                <a:solidFill>
                  <a:schemeClr val="bg1"/>
                </a:solidFill>
              </a:rPr>
              <a:t>Kada se djeci dogodi neprijatno iskustvo na internetu</a:t>
            </a:r>
            <a:r>
              <a:rPr lang="en-US" sz="1800" b="1" cap="none" dirty="0">
                <a:solidFill>
                  <a:schemeClr val="bg1"/>
                </a:solidFill>
              </a:rPr>
              <a:t>, </a:t>
            </a:r>
            <a:r>
              <a:rPr lang="sr-Latn-RS" sz="1800" b="1" cap="none" dirty="0">
                <a:solidFill>
                  <a:schemeClr val="bg1"/>
                </a:solidFill>
              </a:rPr>
              <a:t>većina njih (64%) samo zatvori prozor ili aplikaciju preko kojih su došli u susret sa uznemirujućim sadržajem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247651" y="3170348"/>
            <a:ext cx="8313642" cy="530401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cap="none" dirty="0">
                <a:solidFill>
                  <a:schemeClr val="bg1"/>
                </a:solidFill>
              </a:rPr>
              <a:t>Tek svako četvrto d</a:t>
            </a:r>
            <a:r>
              <a:rPr lang="en-US" sz="1800" b="1" cap="none" dirty="0" err="1">
                <a:solidFill>
                  <a:schemeClr val="bg1"/>
                </a:solidFill>
              </a:rPr>
              <a:t>ij</a:t>
            </a:r>
            <a:r>
              <a:rPr lang="sr-Latn-RS" sz="1800" b="1" cap="none" dirty="0">
                <a:solidFill>
                  <a:schemeClr val="bg1"/>
                </a:solidFill>
              </a:rPr>
              <a:t>ete navodi da im je uobičajeno da traže  podršku od roditelja kada su u pitanju internet aktivnosti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47650" y="3830496"/>
            <a:ext cx="8313643" cy="7898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cap="none" dirty="0">
                <a:solidFill>
                  <a:schemeClr val="bg1"/>
                </a:solidFill>
              </a:rPr>
              <a:t>Veoma mali broj dece navodi da su se zbog rizičnih iskustava na internetu obratili nekom zvaničnom t</a:t>
            </a:r>
            <a:r>
              <a:rPr lang="en-US" sz="1800" b="1" cap="none" dirty="0" err="1">
                <a:solidFill>
                  <a:schemeClr val="bg1"/>
                </a:solidFill>
              </a:rPr>
              <a:t>ij</a:t>
            </a:r>
            <a:r>
              <a:rPr lang="sr-Latn-RS" sz="1800" b="1" cap="none" dirty="0">
                <a:solidFill>
                  <a:schemeClr val="bg1"/>
                </a:solidFill>
              </a:rPr>
              <a:t>elu </a:t>
            </a:r>
            <a:endParaRPr lang="en-US" sz="18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4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468" y="112889"/>
            <a:ext cx="8613421" cy="541867"/>
          </a:xfrm>
        </p:spPr>
        <p:txBody>
          <a:bodyPr>
            <a:noAutofit/>
          </a:bodyPr>
          <a:lstStyle/>
          <a:p>
            <a:r>
              <a:rPr lang="sr-Latn-RS" sz="2000" b="1" cap="none" dirty="0">
                <a:solidFill>
                  <a:schemeClr val="tx1"/>
                </a:solidFill>
              </a:rPr>
              <a:t>Roditeljska zaštita i podrška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eci se svodi na mali broj aktivnosti</a:t>
            </a:r>
            <a:r>
              <a:rPr lang="en-GB" sz="2000" b="1" cap="none" dirty="0">
                <a:solidFill>
                  <a:schemeClr val="tx1"/>
                </a:solidFill>
              </a:rPr>
              <a:t>,</a:t>
            </a:r>
            <a:r>
              <a:rPr lang="sr-Latn-RS" sz="2000" b="1" cap="none" dirty="0">
                <a:solidFill>
                  <a:schemeClr val="tx1"/>
                </a:solidFill>
              </a:rPr>
              <a:t> a iz perspektive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ece je taj broj još manji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35468" y="726474"/>
            <a:ext cx="4984376" cy="56408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b="1" cap="none" dirty="0">
                <a:solidFill>
                  <a:schemeClr val="bg1"/>
                </a:solidFill>
              </a:rPr>
              <a:t>Roditeljsku  medijaciju  najčešće čine razgovori sa d</a:t>
            </a:r>
            <a:r>
              <a:rPr lang="en-US" b="1" cap="none" dirty="0">
                <a:solidFill>
                  <a:schemeClr val="bg1"/>
                </a:solidFill>
              </a:rPr>
              <a:t>j</a:t>
            </a:r>
            <a:r>
              <a:rPr lang="sr-Latn-RS" b="1" cap="none" dirty="0">
                <a:solidFill>
                  <a:schemeClr val="bg1"/>
                </a:solidFill>
              </a:rPr>
              <a:t>ecom</a:t>
            </a:r>
            <a:endParaRPr lang="en-US" b="1" cap="non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9747" y="1575631"/>
            <a:ext cx="81019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US" sz="1400" b="1" dirty="0"/>
              <a:t>% </a:t>
            </a:r>
            <a:r>
              <a:rPr lang="sr-Latn-RS" sz="1400" b="1" dirty="0"/>
              <a:t>ČESTO</a:t>
            </a:r>
            <a:endParaRPr lang="en-US" sz="14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49332" y="730303"/>
            <a:ext cx="3715374" cy="6439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RS" sz="1400" b="1" cap="none" dirty="0">
                <a:solidFill>
                  <a:schemeClr val="bg1"/>
                </a:solidFill>
              </a:rPr>
              <a:t>Većina d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ece obavlja aktivnosti na </a:t>
            </a:r>
            <a:r>
              <a:rPr lang="sr-Latn-RS" b="1" cap="none" dirty="0">
                <a:solidFill>
                  <a:schemeClr val="bg1"/>
                </a:solidFill>
              </a:rPr>
              <a:t>internetu</a:t>
            </a:r>
            <a:r>
              <a:rPr lang="sr-Latn-RS" sz="1400" b="1" cap="none" dirty="0">
                <a:solidFill>
                  <a:schemeClr val="bg1"/>
                </a:solidFill>
              </a:rPr>
              <a:t> bez ikakvih roditeljskih ograničenja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5249332" y="1445683"/>
            <a:ext cx="3715374" cy="89777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cap="none" dirty="0">
                <a:solidFill>
                  <a:schemeClr val="bg1"/>
                </a:solidFill>
              </a:rPr>
              <a:t>Tek </a:t>
            </a:r>
            <a:r>
              <a:rPr lang="en-GB" sz="1400" b="1" cap="none" dirty="0">
                <a:solidFill>
                  <a:schemeClr val="bg1"/>
                </a:solidFill>
              </a:rPr>
              <a:t>5% </a:t>
            </a:r>
            <a:r>
              <a:rPr lang="sr-Latn-RS" sz="1400" b="1" cap="none" dirty="0">
                <a:solidFill>
                  <a:schemeClr val="bg1"/>
                </a:solidFill>
              </a:rPr>
              <a:t>d</a:t>
            </a:r>
            <a:r>
              <a:rPr lang="en-GB" sz="1400" b="1" cap="none" dirty="0">
                <a:solidFill>
                  <a:schemeClr val="bg1"/>
                </a:solidFill>
              </a:rPr>
              <a:t>o 7% </a:t>
            </a:r>
            <a:r>
              <a:rPr lang="sr-Latn-RS" sz="1400" b="1" cap="none" dirty="0">
                <a:solidFill>
                  <a:schemeClr val="bg1"/>
                </a:solidFill>
              </a:rPr>
              <a:t>roditelja koristi neku od opcija roditeljske kontrole na internetu</a:t>
            </a:r>
            <a:r>
              <a:rPr lang="en-GB" sz="1400" b="1" cap="none" dirty="0">
                <a:solidFill>
                  <a:schemeClr val="bg1"/>
                </a:solidFill>
              </a:rPr>
              <a:t> (</a:t>
            </a:r>
            <a:r>
              <a:rPr lang="sr-Latn-RS" sz="1400" b="1" cap="none" dirty="0">
                <a:solidFill>
                  <a:schemeClr val="bg1"/>
                </a:solidFill>
              </a:rPr>
              <a:t>sa izuzetkom korišćenja opcija koje sprečavaju neželjene mejlove (junk mails) i viruse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249332" y="2417815"/>
            <a:ext cx="3715373" cy="90809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cap="none" dirty="0">
                <a:solidFill>
                  <a:schemeClr val="bg1"/>
                </a:solidFill>
              </a:rPr>
              <a:t>Digitalne v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eštine roditelja su prilično inferiorne u odnosu na digitalne veštine njihove d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ece, a </a:t>
            </a:r>
            <a:r>
              <a:rPr lang="en-GB" sz="1400" b="1" cap="none" dirty="0">
                <a:solidFill>
                  <a:schemeClr val="bg1"/>
                </a:solidFill>
              </a:rPr>
              <a:t>20% </a:t>
            </a:r>
            <a:r>
              <a:rPr lang="sr-Latn-RS" sz="1400" b="1" cap="none" dirty="0">
                <a:solidFill>
                  <a:schemeClr val="bg1"/>
                </a:solidFill>
              </a:rPr>
              <a:t>roditelja uopšte ne koristi internet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249334" y="3409151"/>
            <a:ext cx="3715372" cy="76616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cap="none" dirty="0">
                <a:solidFill>
                  <a:schemeClr val="bg1"/>
                </a:solidFill>
              </a:rPr>
              <a:t>Roditelji su samo d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elimično upoznati sa neprijatnim stvarima koje se njihovoj d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eci dešavaju na internetu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5249333" y="4236147"/>
            <a:ext cx="3715373" cy="76616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bg1"/>
                </a:solidFill>
              </a:rPr>
              <a:t>69% </a:t>
            </a:r>
            <a:r>
              <a:rPr lang="sr-Latn-RS" sz="1400" b="1" cap="none" dirty="0">
                <a:solidFill>
                  <a:schemeClr val="bg1"/>
                </a:solidFill>
              </a:rPr>
              <a:t>roditelja v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eruje da je malo v</a:t>
            </a:r>
            <a:r>
              <a:rPr lang="en-US" sz="1400" b="1" cap="none" dirty="0">
                <a:solidFill>
                  <a:schemeClr val="bg1"/>
                </a:solidFill>
              </a:rPr>
              <a:t>j</a:t>
            </a:r>
            <a:r>
              <a:rPr lang="sr-Latn-RS" sz="1400" b="1" cap="none" dirty="0">
                <a:solidFill>
                  <a:schemeClr val="bg1"/>
                </a:solidFill>
              </a:rPr>
              <a:t>erovatno da se u skorijoj budućnosti dogodi nešto na internetu što bi moglo da uznemiri njihovu decu</a:t>
            </a:r>
            <a:endParaRPr lang="en-US" sz="14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22890711"/>
              </p:ext>
            </p:extLst>
          </p:nvPr>
        </p:nvGraphicFramePr>
        <p:xfrm>
          <a:off x="231754" y="1582584"/>
          <a:ext cx="4526179" cy="341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92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0625" y="152045"/>
            <a:ext cx="8718826" cy="609599"/>
          </a:xfrm>
        </p:spPr>
        <p:txBody>
          <a:bodyPr>
            <a:noAutofit/>
          </a:bodyPr>
          <a:lstStyle/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r>
              <a:rPr lang="sr-Latn-RS" sz="2000" b="1" cap="none" dirty="0">
                <a:solidFill>
                  <a:schemeClr val="tx1"/>
                </a:solidFill>
              </a:rPr>
              <a:t>U ovom trenutku škola ima malu ulogu u kanalisanju dječje upotrebe interneta:</a:t>
            </a:r>
            <a:r>
              <a:rPr lang="en-GB" sz="2000" b="1" cap="none" dirty="0">
                <a:solidFill>
                  <a:schemeClr val="tx1"/>
                </a:solidFill>
              </a:rPr>
              <a:t> </a:t>
            </a:r>
            <a:r>
              <a:rPr lang="sr-Latn-RS" sz="2000" b="1" cap="none" dirty="0">
                <a:solidFill>
                  <a:schemeClr val="tx1"/>
                </a:solidFill>
              </a:rPr>
              <a:t>uključenost nastavnika u aktivnosti d</a:t>
            </a:r>
            <a:r>
              <a:rPr lang="en-US" sz="2000" b="1" cap="none" dirty="0">
                <a:solidFill>
                  <a:schemeClr val="tx1"/>
                </a:solidFill>
              </a:rPr>
              <a:t>j</a:t>
            </a:r>
            <a:r>
              <a:rPr lang="sr-Latn-RS" sz="2000" b="1" cap="none" dirty="0">
                <a:solidFill>
                  <a:schemeClr val="tx1"/>
                </a:solidFill>
              </a:rPr>
              <a:t>ece vezane za internet je sporadična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9861993"/>
              </p:ext>
            </p:extLst>
          </p:nvPr>
        </p:nvGraphicFramePr>
        <p:xfrm>
          <a:off x="0" y="1162755"/>
          <a:ext cx="8793125" cy="362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0625" y="824201"/>
            <a:ext cx="841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b="1" i="1" dirty="0"/>
              <a:t>Da li je neko od nastavnika iz vaše škole uradio neku od sl</a:t>
            </a:r>
            <a:r>
              <a:rPr lang="en-US" sz="1600" b="1" i="1" dirty="0"/>
              <a:t>j</a:t>
            </a:r>
            <a:r>
              <a:rPr lang="sr-Latn-RS" sz="1600" b="1" i="1" dirty="0"/>
              <a:t>edećih stvari?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492364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4428" y="85060"/>
            <a:ext cx="8888819" cy="796649"/>
          </a:xfrm>
        </p:spPr>
        <p:txBody>
          <a:bodyPr>
            <a:noAutofit/>
          </a:bodyPr>
          <a:lstStyle/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endParaRPr lang="en-GB" sz="2000" b="1" cap="none" dirty="0">
              <a:solidFill>
                <a:schemeClr val="tx1"/>
              </a:solidFill>
            </a:endParaRPr>
          </a:p>
          <a:p>
            <a:r>
              <a:rPr lang="sr-Latn-RS" sz="1800" b="1" cap="none" dirty="0">
                <a:solidFill>
                  <a:schemeClr val="tx1"/>
                </a:solidFill>
              </a:rPr>
              <a:t>Samo</a:t>
            </a:r>
            <a:r>
              <a:rPr lang="en-GB" sz="1800" b="1" cap="none" dirty="0">
                <a:solidFill>
                  <a:schemeClr val="tx1"/>
                </a:solidFill>
              </a:rPr>
              <a:t> 19% </a:t>
            </a:r>
            <a:r>
              <a:rPr lang="sr-Latn-RS" sz="1800" b="1" cap="none" dirty="0">
                <a:solidFill>
                  <a:schemeClr val="tx1"/>
                </a:solidFill>
              </a:rPr>
              <a:t>roditelja navodi da informacije i sav</a:t>
            </a:r>
            <a:r>
              <a:rPr lang="en-US" sz="1800" b="1" cap="none" dirty="0">
                <a:solidFill>
                  <a:schemeClr val="tx1"/>
                </a:solidFill>
              </a:rPr>
              <a:t>j</a:t>
            </a:r>
            <a:r>
              <a:rPr lang="sr-Latn-RS" sz="1800" b="1" cap="none" dirty="0">
                <a:solidFill>
                  <a:schemeClr val="tx1"/>
                </a:solidFill>
              </a:rPr>
              <a:t>ete</a:t>
            </a:r>
            <a:r>
              <a:rPr lang="en-GB" sz="1800" b="1" cap="none" dirty="0">
                <a:solidFill>
                  <a:schemeClr val="tx1"/>
                </a:solidFill>
              </a:rPr>
              <a:t> </a:t>
            </a:r>
            <a:r>
              <a:rPr lang="sr-Latn-RS" sz="1800" b="1" cap="none" dirty="0">
                <a:solidFill>
                  <a:schemeClr val="tx1"/>
                </a:solidFill>
              </a:rPr>
              <a:t>u vezi sa aktivnostima svoje d</a:t>
            </a:r>
            <a:r>
              <a:rPr lang="en-US" sz="1800" b="1" cap="none" dirty="0">
                <a:solidFill>
                  <a:schemeClr val="tx1"/>
                </a:solidFill>
              </a:rPr>
              <a:t>j</a:t>
            </a:r>
            <a:r>
              <a:rPr lang="sr-Latn-RS" sz="1800" b="1" cap="none" dirty="0">
                <a:solidFill>
                  <a:schemeClr val="tx1"/>
                </a:solidFill>
              </a:rPr>
              <a:t>ece na internetu</a:t>
            </a:r>
            <a:r>
              <a:rPr lang="en-US" sz="1800" b="1" cap="none" dirty="0">
                <a:solidFill>
                  <a:schemeClr val="tx1"/>
                </a:solidFill>
              </a:rPr>
              <a:t> </a:t>
            </a:r>
            <a:r>
              <a:rPr lang="sr-Latn-RS" sz="1800" b="1" cap="none" dirty="0">
                <a:solidFill>
                  <a:schemeClr val="tx1"/>
                </a:solidFill>
              </a:rPr>
              <a:t>dobija</a:t>
            </a:r>
            <a:r>
              <a:rPr lang="en-US" sz="1800" b="1" cap="none" dirty="0">
                <a:solidFill>
                  <a:schemeClr val="tx1"/>
                </a:solidFill>
              </a:rPr>
              <a:t> u </a:t>
            </a:r>
            <a:r>
              <a:rPr lang="sr-Latn-RS" sz="1800" b="1" cap="none" dirty="0">
                <a:solidFill>
                  <a:schemeClr val="tx1"/>
                </a:solidFill>
              </a:rPr>
              <a:t>školi koju pohađa njihovo djete</a:t>
            </a:r>
            <a:r>
              <a:rPr lang="en-GB" sz="1800" b="1" cap="none" dirty="0">
                <a:solidFill>
                  <a:schemeClr val="tx1"/>
                </a:solidFill>
              </a:rPr>
              <a:t>, </a:t>
            </a:r>
            <a:r>
              <a:rPr lang="sr-Latn-RS" sz="1800" b="1" cap="none" dirty="0">
                <a:solidFill>
                  <a:schemeClr val="tx1"/>
                </a:solidFill>
              </a:rPr>
              <a:t>ali </a:t>
            </a:r>
            <a:r>
              <a:rPr lang="en-GB" sz="1800" b="1" cap="none" dirty="0">
                <a:solidFill>
                  <a:schemeClr val="tx1"/>
                </a:solidFill>
              </a:rPr>
              <a:t>52% </a:t>
            </a:r>
            <a:r>
              <a:rPr lang="sr-Latn-RS" sz="1800" b="1" cap="none" dirty="0">
                <a:solidFill>
                  <a:schemeClr val="tx1"/>
                </a:solidFill>
              </a:rPr>
              <a:t>roditelja bi vol</a:t>
            </a:r>
            <a:r>
              <a:rPr lang="en-US" sz="1800" b="1" cap="none" dirty="0">
                <a:solidFill>
                  <a:schemeClr val="tx1"/>
                </a:solidFill>
              </a:rPr>
              <a:t>j</a:t>
            </a:r>
            <a:r>
              <a:rPr lang="sr-Latn-RS" sz="1800" b="1" cap="none" dirty="0">
                <a:solidFill>
                  <a:schemeClr val="tx1"/>
                </a:solidFill>
              </a:rPr>
              <a:t>elo da te sav</a:t>
            </a:r>
            <a:r>
              <a:rPr lang="en-US" sz="1800" b="1" cap="none" dirty="0">
                <a:solidFill>
                  <a:schemeClr val="tx1"/>
                </a:solidFill>
              </a:rPr>
              <a:t>j</a:t>
            </a:r>
            <a:r>
              <a:rPr lang="sr-Latn-RS" sz="1800" b="1" cap="none" dirty="0">
                <a:solidFill>
                  <a:schemeClr val="tx1"/>
                </a:solidFill>
              </a:rPr>
              <a:t>ete dobija upravo u školi svog djeteta</a:t>
            </a:r>
            <a:endParaRPr lang="en-US" sz="1800" b="1" cap="none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8540421"/>
              </p:ext>
            </p:extLst>
          </p:nvPr>
        </p:nvGraphicFramePr>
        <p:xfrm>
          <a:off x="191385" y="1486363"/>
          <a:ext cx="8516679" cy="33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50771" y="901588"/>
            <a:ext cx="765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 i="1" dirty="0"/>
              <a:t>Uopšteno gledano gdje biste voljeli da dobijete informacije i savjete o tome kako da pomognete i podržite svoje dijete na internetu i osigurate da je bezbjedno u budućnosti?</a:t>
            </a:r>
            <a:endParaRPr lang="sr-Latn-RS" b="1" i="1" dirty="0"/>
          </a:p>
        </p:txBody>
      </p:sp>
    </p:spTree>
    <p:extLst>
      <p:ext uri="{BB962C8B-B14F-4D97-AF65-F5344CB8AC3E}">
        <p14:creationId xmlns:p14="http://schemas.microsoft.com/office/powerpoint/2010/main" val="333192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92" y="2148721"/>
            <a:ext cx="8251077" cy="393954"/>
          </a:xfrm>
        </p:spPr>
        <p:txBody>
          <a:bodyPr/>
          <a:lstStyle/>
          <a:p>
            <a:r>
              <a:rPr lang="en-US" sz="3200" dirty="0"/>
              <a:t>B5</a:t>
            </a:r>
            <a:r>
              <a:rPr lang="x-none" sz="3200" dirty="0"/>
              <a:t>.</a:t>
            </a:r>
            <a:r>
              <a:rPr lang="sr-Latn-RS" sz="3200" dirty="0"/>
              <a:t> Preporuke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38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833" y="1904904"/>
            <a:ext cx="7093160" cy="555217"/>
          </a:xfrm>
        </p:spPr>
        <p:txBody>
          <a:bodyPr/>
          <a:lstStyle/>
          <a:p>
            <a:r>
              <a:rPr lang="sr-Latn-RS" sz="4400" dirty="0"/>
              <a:t>A</a:t>
            </a:r>
            <a:r>
              <a:rPr lang="x-none" sz="4400"/>
              <a:t>. </a:t>
            </a:r>
            <a:r>
              <a:rPr lang="sr-Latn-RS" sz="4400" dirty="0"/>
              <a:t>UVOD</a:t>
            </a:r>
            <a:endParaRPr lang="en-GB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2833" y="2625339"/>
            <a:ext cx="7695523" cy="1099993"/>
          </a:xfrm>
        </p:spPr>
        <p:txBody>
          <a:bodyPr>
            <a:noAutofit/>
          </a:bodyPr>
          <a:lstStyle/>
          <a:p>
            <a:r>
              <a:rPr lang="en-US" sz="3600" dirty="0"/>
              <a:t>KONTEKST, CILJEVI ISTRAŽIVANJA I  METODOLOGIJA </a:t>
            </a:r>
          </a:p>
        </p:txBody>
      </p:sp>
    </p:spTree>
    <p:extLst>
      <p:ext uri="{BB962C8B-B14F-4D97-AF65-F5344CB8AC3E}">
        <p14:creationId xmlns:p14="http://schemas.microsoft.com/office/powerpoint/2010/main" val="11479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6" y="204499"/>
            <a:ext cx="8654595" cy="461548"/>
          </a:xfrm>
        </p:spPr>
        <p:txBody>
          <a:bodyPr/>
          <a:lstStyle/>
          <a:p>
            <a:r>
              <a:rPr lang="sr-Latn-RS" dirty="0"/>
              <a:t>Preporuke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6398" y="851424"/>
            <a:ext cx="8378973" cy="39297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1175" indent="-285750">
              <a:buSzPct val="150000"/>
              <a:buFont typeface="Arial" pitchFamily="34" charset="0"/>
              <a:buChar char="•"/>
            </a:pPr>
            <a:r>
              <a:rPr lang="sr-Latn-RS" b="1" dirty="0"/>
              <a:t> Povećati sv</a:t>
            </a:r>
            <a:r>
              <a:rPr lang="en-US" b="1" dirty="0"/>
              <a:t>IJ</a:t>
            </a:r>
            <a:r>
              <a:rPr lang="sr-Latn-RS" b="1" dirty="0"/>
              <a:t>est roditelja i djece o </a:t>
            </a:r>
            <a:r>
              <a:rPr lang="en-US" b="1" dirty="0" err="1"/>
              <a:t>Rizicima</a:t>
            </a:r>
            <a:r>
              <a:rPr lang="en-US" b="1" dirty="0"/>
              <a:t> I </a:t>
            </a:r>
            <a:r>
              <a:rPr lang="en-US" b="1" dirty="0" err="1"/>
              <a:t>opasnostima</a:t>
            </a:r>
            <a:r>
              <a:rPr lang="en-US" b="1" dirty="0"/>
              <a:t> </a:t>
            </a:r>
            <a:r>
              <a:rPr lang="sr-Latn-RS" b="1" dirty="0"/>
              <a:t>upotrebe </a:t>
            </a:r>
            <a:r>
              <a:rPr lang="en-US" b="1" dirty="0" err="1"/>
              <a:t>interneta</a:t>
            </a:r>
            <a:endParaRPr lang="sr-Latn-RS" b="1" dirty="0"/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en-US" b="1" dirty="0" err="1"/>
              <a:t>Obu</a:t>
            </a:r>
            <a:r>
              <a:rPr lang="sr-Latn-RS" b="1" dirty="0"/>
              <a:t>čiti roditelje i djecu adekvatnim načinima reagovanja na uznemirujuće doživljaje na internetu</a:t>
            </a:r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sr-Latn-RS" b="1" dirty="0"/>
              <a:t>Ohrabriti d</a:t>
            </a:r>
            <a:r>
              <a:rPr lang="en-US" b="1" dirty="0"/>
              <a:t>J</a:t>
            </a:r>
            <a:r>
              <a:rPr lang="sr-Latn-RS" b="1" dirty="0"/>
              <a:t>ecu i roditelje da prijave  probleme sa kojima se susrijeću na internetu nadležnim organima koji se time bave</a:t>
            </a:r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sr-Latn-RS" b="1" dirty="0"/>
              <a:t>Povećati sv</a:t>
            </a:r>
            <a:r>
              <a:rPr lang="en-US" b="1" dirty="0"/>
              <a:t>IJ</a:t>
            </a:r>
            <a:r>
              <a:rPr lang="sr-Latn-RS" b="1" dirty="0"/>
              <a:t>est I POV</a:t>
            </a:r>
            <a:r>
              <a:rPr lang="en-US" b="1" dirty="0"/>
              <a:t>J</a:t>
            </a:r>
            <a:r>
              <a:rPr lang="sr-Latn-RS" b="1" dirty="0"/>
              <a:t>ERENJE U centrE za pružanje pomoći, kao i u zvanične organe  koji  pružaju podršku i sigurnost </a:t>
            </a:r>
            <a:r>
              <a:rPr lang="en-US" b="1" dirty="0"/>
              <a:t>(</a:t>
            </a:r>
            <a:r>
              <a:rPr lang="sr-Latn-RS" b="1" dirty="0"/>
              <a:t>preko interneta</a:t>
            </a:r>
            <a:r>
              <a:rPr lang="en-US" b="1" dirty="0"/>
              <a:t> </a:t>
            </a:r>
            <a:r>
              <a:rPr lang="sr-Latn-RS" b="1" dirty="0"/>
              <a:t>i</a:t>
            </a:r>
            <a:r>
              <a:rPr lang="en-US" b="1" dirty="0"/>
              <a:t> </a:t>
            </a:r>
            <a:r>
              <a:rPr lang="sr-Latn-RS" b="1" dirty="0"/>
              <a:t>uživo</a:t>
            </a:r>
            <a:r>
              <a:rPr lang="en-US" b="1" dirty="0"/>
              <a:t>)</a:t>
            </a:r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sr-Latn-RS" b="1" dirty="0"/>
              <a:t>povećati digitalnu pismenost, NAROČITO</a:t>
            </a:r>
            <a:r>
              <a:rPr lang="en-US" b="1" dirty="0"/>
              <a:t> </a:t>
            </a:r>
            <a:r>
              <a:rPr lang="sr-Latn-RS" b="1" dirty="0"/>
              <a:t>digitalne v</a:t>
            </a:r>
            <a:r>
              <a:rPr lang="en-US" b="1" dirty="0"/>
              <a:t>J</a:t>
            </a:r>
            <a:r>
              <a:rPr lang="sr-Latn-RS" b="1" dirty="0"/>
              <a:t>eštine koje se tiču bezb</a:t>
            </a:r>
            <a:r>
              <a:rPr lang="en-US" b="1" dirty="0"/>
              <a:t>J</a:t>
            </a:r>
            <a:r>
              <a:rPr lang="sr-Latn-RS" b="1" dirty="0"/>
              <a:t>ednosti na internetu</a:t>
            </a:r>
            <a:r>
              <a:rPr lang="en-US" b="1" dirty="0"/>
              <a:t> (</a:t>
            </a:r>
            <a:r>
              <a:rPr lang="sr-Latn-RS" b="1" dirty="0"/>
              <a:t>posebno kada su u pitanju roditelji, nastavnici i mlađa d</a:t>
            </a:r>
            <a:r>
              <a:rPr lang="en-US" b="1" dirty="0"/>
              <a:t>J</a:t>
            </a:r>
            <a:r>
              <a:rPr lang="sr-Latn-RS" b="1" dirty="0"/>
              <a:t>eca</a:t>
            </a:r>
            <a:r>
              <a:rPr lang="en-US" b="1" dirty="0"/>
              <a:t>)</a:t>
            </a:r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sr-Latn-RS" b="1" dirty="0"/>
              <a:t>Ojačati ulogu škol</a:t>
            </a:r>
            <a:r>
              <a:rPr lang="en-US" b="1" dirty="0"/>
              <a:t>E</a:t>
            </a:r>
            <a:r>
              <a:rPr lang="sr-Latn-RS" b="1" dirty="0">
                <a:solidFill>
                  <a:srgbClr val="FF0000"/>
                </a:solidFill>
              </a:rPr>
              <a:t> </a:t>
            </a:r>
            <a:r>
              <a:rPr lang="sr-Latn-RS" b="1" dirty="0"/>
              <a:t>kao institucij</a:t>
            </a:r>
            <a:r>
              <a:rPr lang="en-US" b="1" dirty="0"/>
              <a:t>E</a:t>
            </a:r>
            <a:r>
              <a:rPr lang="sr-Latn-RS" b="1" dirty="0"/>
              <a:t> </a:t>
            </a:r>
            <a:r>
              <a:rPr lang="sr-Latn-ME" b="1" dirty="0"/>
              <a:t>koja treba da </a:t>
            </a:r>
            <a:r>
              <a:rPr lang="sr-Latn-RS" b="1" dirty="0"/>
              <a:t>d</a:t>
            </a:r>
            <a:r>
              <a:rPr lang="en-US" b="1" dirty="0"/>
              <a:t>J</a:t>
            </a:r>
            <a:r>
              <a:rPr lang="sr-Latn-RS" b="1" dirty="0"/>
              <a:t>eci i roditeljima ukaž</a:t>
            </a:r>
            <a:r>
              <a:rPr lang="en-US" b="1" dirty="0"/>
              <a:t>e</a:t>
            </a:r>
            <a:r>
              <a:rPr lang="sr-Latn-RS" b="1" dirty="0"/>
              <a:t> na probleme bezb</a:t>
            </a:r>
            <a:r>
              <a:rPr lang="en-US" b="1" dirty="0"/>
              <a:t>J</a:t>
            </a:r>
            <a:r>
              <a:rPr lang="sr-Latn-RS" b="1" dirty="0"/>
              <a:t>ednosti na internetu i najbolje načine da se oni prevaziđu</a:t>
            </a:r>
            <a:endParaRPr lang="en-US" b="1" dirty="0"/>
          </a:p>
          <a:p>
            <a:pPr marL="576263" indent="-350838">
              <a:buSzPct val="150000"/>
              <a:buFont typeface="Arial" panose="020B0604020202020204" pitchFamily="34" charset="0"/>
              <a:buChar char="•"/>
            </a:pPr>
            <a:r>
              <a:rPr lang="sr-Latn-RS" b="1" dirty="0"/>
              <a:t>kroz</a:t>
            </a:r>
            <a:r>
              <a:rPr lang="en-US" b="1" dirty="0"/>
              <a:t> ja</a:t>
            </a:r>
            <a:r>
              <a:rPr lang="sr-Latn-RS" b="1" dirty="0"/>
              <a:t>čanje uloge </a:t>
            </a:r>
            <a:r>
              <a:rPr lang="sr-Latn-ME" b="1" dirty="0"/>
              <a:t>škol</a:t>
            </a:r>
            <a:r>
              <a:rPr lang="sr-Latn-RS" b="1" dirty="0"/>
              <a:t>e</a:t>
            </a:r>
            <a:r>
              <a:rPr lang="en-US" b="1" dirty="0"/>
              <a:t> </a:t>
            </a:r>
            <a:r>
              <a:rPr lang="sr-Latn-RS" b="1" dirty="0"/>
              <a:t>osigurati najveći obuhvat kampanja i akcija u vezi sa bezbjednim korišćenjem interneta</a:t>
            </a:r>
          </a:p>
          <a:p>
            <a:pPr marL="225425">
              <a:buSzPct val="150000"/>
            </a:pPr>
            <a:endParaRPr lang="en-US" b="1" dirty="0"/>
          </a:p>
          <a:p>
            <a:pPr marL="225425">
              <a:buSzPct val="150000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205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" y="1698122"/>
            <a:ext cx="1020764" cy="24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6" y="144343"/>
            <a:ext cx="780366" cy="875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5" y="2571750"/>
            <a:ext cx="967314" cy="893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9" y="3936253"/>
            <a:ext cx="1207247" cy="1207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02" y="1083752"/>
            <a:ext cx="14403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sr-Latn-ME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 Crne Gore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0"/>
            <a:ext cx="7727795" cy="5143500"/>
          </a:xfrm>
          <a:prstGeom prst="rect">
            <a:avLst/>
          </a:prstGeom>
        </p:spPr>
      </p:pic>
      <p:sp>
        <p:nvSpPr>
          <p:cNvPr id="15" name="Subtitle 1"/>
          <p:cNvSpPr txBox="1">
            <a:spLocks/>
          </p:cNvSpPr>
          <p:nvPr/>
        </p:nvSpPr>
        <p:spPr>
          <a:xfrm>
            <a:off x="5560996" y="0"/>
            <a:ext cx="3662250" cy="7085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3600" b="1" i="1"/>
              <a:t>Hvala na pažnji</a:t>
            </a:r>
            <a:r>
              <a:rPr lang="en-GB" sz="3600" b="1" i="1"/>
              <a:t>!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351354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76" y="75595"/>
            <a:ext cx="8654595" cy="457048"/>
          </a:xfrm>
        </p:spPr>
        <p:txBody>
          <a:bodyPr/>
          <a:lstStyle/>
          <a:p>
            <a:r>
              <a:rPr lang="sr-Latn-RS" dirty="0"/>
              <a:t>Kontekst i ciljevi istraživanja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1196" y="734662"/>
            <a:ext cx="8496954" cy="3984978"/>
          </a:xfrm>
        </p:spPr>
        <p:txBody>
          <a:bodyPr/>
          <a:lstStyle/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sr-Latn-RS" b="1" cap="none" dirty="0"/>
              <a:t>Kancelarija </a:t>
            </a:r>
            <a:r>
              <a:rPr lang="en-US" b="1" cap="none" dirty="0"/>
              <a:t>UNICEF</a:t>
            </a:r>
            <a:r>
              <a:rPr lang="sr-Latn-RS" b="1" cap="none" dirty="0"/>
              <a:t>-a</a:t>
            </a:r>
            <a:r>
              <a:rPr lang="en-US" b="1" cap="none" dirty="0"/>
              <a:t> </a:t>
            </a:r>
            <a:r>
              <a:rPr lang="sr-Latn-RS" b="1" cap="none" dirty="0"/>
              <a:t>u Crnoj Gori u saradnji sa Vladom Crne Gore sprovodi inicijativu koja se bavi zaštitom djece od seksualne eksploatacije i nasilja na internetu, a koja je dio </a:t>
            </a:r>
            <a:r>
              <a:rPr lang="en-US" cap="none" dirty="0"/>
              <a:t>UNICEF-</a:t>
            </a:r>
            <a:r>
              <a:rPr lang="en-US" cap="none" dirty="0" err="1"/>
              <a:t>ove</a:t>
            </a:r>
            <a:r>
              <a:rPr lang="en-US" cap="none" dirty="0"/>
              <a:t> </a:t>
            </a:r>
            <a:r>
              <a:rPr lang="en-US" cap="none" dirty="0" err="1"/>
              <a:t>globalne</a:t>
            </a:r>
            <a:r>
              <a:rPr lang="en-US" cap="none" dirty="0"/>
              <a:t> </a:t>
            </a:r>
            <a:r>
              <a:rPr lang="en-US" cap="none" dirty="0" err="1"/>
              <a:t>iniciative</a:t>
            </a:r>
            <a:r>
              <a:rPr lang="en-US" cap="none" dirty="0"/>
              <a:t> </a:t>
            </a:r>
            <a:r>
              <a:rPr lang="sr-Latn-ME" cap="none" dirty="0"/>
              <a:t>za</a:t>
            </a:r>
            <a:r>
              <a:rPr lang="en-US" cap="none" dirty="0"/>
              <a:t> </a:t>
            </a:r>
            <a:r>
              <a:rPr lang="en-US" cap="none" dirty="0" err="1"/>
              <a:t>zašti</a:t>
            </a:r>
            <a:r>
              <a:rPr lang="sr-Latn-ME" cap="none" dirty="0"/>
              <a:t>tu</a:t>
            </a:r>
            <a:r>
              <a:rPr lang="en-US" cap="none" dirty="0"/>
              <a:t> </a:t>
            </a:r>
            <a:r>
              <a:rPr lang="en-US" cap="none" dirty="0" err="1"/>
              <a:t>djece</a:t>
            </a:r>
            <a:r>
              <a:rPr lang="en-US" cap="none" dirty="0"/>
              <a:t> od </a:t>
            </a:r>
            <a:r>
              <a:rPr lang="en-US" cap="none" dirty="0" err="1"/>
              <a:t>seksualne</a:t>
            </a:r>
            <a:r>
              <a:rPr lang="en-US" cap="none" dirty="0"/>
              <a:t> </a:t>
            </a:r>
            <a:r>
              <a:rPr lang="en-US" cap="none" dirty="0" err="1"/>
              <a:t>eksploatacije</a:t>
            </a:r>
            <a:r>
              <a:rPr lang="en-US" cap="none" dirty="0"/>
              <a:t> </a:t>
            </a:r>
            <a:r>
              <a:rPr lang="en-US" cap="none" dirty="0" err="1"/>
              <a:t>preko</a:t>
            </a:r>
            <a:r>
              <a:rPr lang="en-US" cap="none" dirty="0"/>
              <a:t> </a:t>
            </a:r>
            <a:r>
              <a:rPr lang="en-US" cap="none" dirty="0" err="1"/>
              <a:t>interneta</a:t>
            </a:r>
            <a:r>
              <a:rPr lang="sr-Latn-ME" cap="none" dirty="0"/>
              <a:t>. </a:t>
            </a:r>
            <a:endParaRPr lang="en-US" cap="none" dirty="0"/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sr-Latn-RS" cap="none" dirty="0"/>
              <a:t>U okviru ove inicijative sprovedeno je istraživanje sa djecom starosti od 9 do 17 godina</a:t>
            </a:r>
            <a:r>
              <a:rPr lang="en-US" cap="none" dirty="0"/>
              <a:t>,</a:t>
            </a:r>
            <a:r>
              <a:rPr lang="sr-Latn-RS" cap="none" dirty="0"/>
              <a:t> njihovim roditeljima i predstavnicima škola</a:t>
            </a:r>
            <a:r>
              <a:rPr lang="en-US" cap="none" dirty="0"/>
              <a:t>. </a:t>
            </a:r>
            <a:r>
              <a:rPr lang="sr-Latn-RS" cap="none" dirty="0"/>
              <a:t>Osnovni cilj istraživanja je bio da se dobiju </a:t>
            </a:r>
            <a:r>
              <a:rPr lang="en-US" cap="none" dirty="0" err="1"/>
              <a:t>pouzdani</a:t>
            </a:r>
            <a:r>
              <a:rPr lang="sr-Latn-RS" cap="none" dirty="0"/>
              <a:t> podaci koji će pomoći u</a:t>
            </a:r>
            <a:r>
              <a:rPr lang="en-US" cap="none" dirty="0"/>
              <a:t> </a:t>
            </a:r>
            <a:r>
              <a:rPr lang="sr-Latn-RS" cap="none" dirty="0"/>
              <a:t>definisanju programa i politika prevencije i zaštite djece na internetu u okviru svih relevantnih sistema.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sr-Latn-RS" cap="none" dirty="0"/>
              <a:t>Istraživanje je zasnovano na metodologiji projekta „</a:t>
            </a:r>
            <a:r>
              <a:rPr lang="sr-Latn-RS" b="1" cap="none" dirty="0"/>
              <a:t>Global Kids Online“ </a:t>
            </a:r>
            <a:r>
              <a:rPr lang="sr-Latn-RS" cap="none" dirty="0"/>
              <a:t>koji finansira UNICEF i koji se sprovodi tokom 2015-2016. godine. Ovaj projekat zajednički vode istraživači sa </a:t>
            </a:r>
            <a:r>
              <a:rPr lang="sr-Latn-RS" b="1" cap="none" dirty="0"/>
              <a:t>London School of Economics and Political Science </a:t>
            </a:r>
            <a:r>
              <a:rPr lang="sr-Latn-RS" cap="none" dirty="0"/>
              <a:t>i UNICEF-ova kancelarija za istraživanja - </a:t>
            </a:r>
            <a:r>
              <a:rPr lang="sr-Latn-RS" b="1" cap="none" dirty="0"/>
              <a:t>Innocenti</a:t>
            </a:r>
            <a:r>
              <a:rPr lang="sr-Latn-RS" cap="none" dirty="0"/>
              <a:t>.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sr-Latn-RS" cap="none" dirty="0"/>
              <a:t>Podaci su prikupljeni kvantitativnim i kvalitativnim metodama.</a:t>
            </a:r>
            <a:r>
              <a:rPr lang="en-US" cap="none" dirty="0"/>
              <a:t> </a:t>
            </a:r>
            <a:r>
              <a:rPr lang="sr-Latn-RS" cap="none" dirty="0"/>
              <a:t>Za prikupljanje podataka su korišćeni instrumenti koje su konstruisali timovi </a:t>
            </a:r>
            <a:r>
              <a:rPr lang="sr-Latn-RS" b="1" cap="none" dirty="0"/>
              <a:t>London School of Economics and Political Science </a:t>
            </a:r>
            <a:r>
              <a:rPr lang="sr-Latn-RS" cap="none" dirty="0"/>
              <a:t>i UNICEF-ov</a:t>
            </a:r>
            <a:r>
              <a:rPr lang="en-US" cap="none" dirty="0"/>
              <a:t>a</a:t>
            </a:r>
            <a:r>
              <a:rPr lang="sr-Latn-RS" cap="none" dirty="0"/>
              <a:t> kancelarij</a:t>
            </a:r>
            <a:r>
              <a:rPr lang="en-US" cap="none" dirty="0"/>
              <a:t>a</a:t>
            </a:r>
            <a:r>
              <a:rPr lang="sr-Latn-RS" cap="none" dirty="0"/>
              <a:t> za istraživanja - </a:t>
            </a:r>
            <a:r>
              <a:rPr lang="sr-Latn-RS" b="1" cap="none" dirty="0"/>
              <a:t>Innocenti</a:t>
            </a:r>
            <a:r>
              <a:rPr lang="sr-Latn-RS" cap="none" dirty="0"/>
              <a:t>.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sr-Latn-RS" cap="none" dirty="0"/>
              <a:t>Svi instrumenti su pr</a:t>
            </a:r>
            <a:r>
              <a:rPr lang="en-US" cap="none" dirty="0" err="1"/>
              <a:t>ij</a:t>
            </a:r>
            <a:r>
              <a:rPr lang="sr-Latn-RS" cap="none" dirty="0"/>
              <a:t>e sprovođenja istraživanja testirani i  </a:t>
            </a:r>
            <a:r>
              <a:rPr lang="sr-Latn-RS" b="1" cap="none" dirty="0"/>
              <a:t>prilagođeni lokalnom kontekstu. </a:t>
            </a:r>
            <a:endParaRPr lang="en-US" sz="140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76" y="181920"/>
            <a:ext cx="8654595" cy="461548"/>
          </a:xfrm>
        </p:spPr>
        <p:txBody>
          <a:bodyPr/>
          <a:lstStyle/>
          <a:p>
            <a:r>
              <a:rPr lang="sr-Latn-ME"/>
              <a:t>Metodologija – kvantitativno istraživanje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475" y="643468"/>
            <a:ext cx="7985726" cy="4038271"/>
          </a:xfrm>
        </p:spPr>
        <p:txBody>
          <a:bodyPr/>
          <a:lstStyle/>
          <a:p>
            <a:pPr lvl="0" algn="just">
              <a:buSzPct val="150000"/>
            </a:pPr>
            <a:r>
              <a:rPr lang="sr-Latn-RS" b="1" cap="none" dirty="0"/>
              <a:t>Ciljna populacija: </a:t>
            </a:r>
            <a:r>
              <a:rPr lang="sr-Latn-RS" cap="none" dirty="0"/>
              <a:t>D</a:t>
            </a:r>
            <a:r>
              <a:rPr lang="en-US" cap="none" dirty="0"/>
              <a:t>j</a:t>
            </a:r>
            <a:r>
              <a:rPr lang="sr-Latn-RS" cap="none" dirty="0"/>
              <a:t>eca starosti 9 do 17 godina i</a:t>
            </a:r>
            <a:r>
              <a:rPr lang="sr-Latn-RS" b="1" cap="none" dirty="0"/>
              <a:t> </a:t>
            </a:r>
            <a:r>
              <a:rPr lang="sr-Latn-RS" cap="none" dirty="0"/>
              <a:t>jedan od njihovih roditelja/staratelja</a:t>
            </a:r>
            <a:r>
              <a:rPr lang="en-GB" cap="none" dirty="0"/>
              <a:t> </a:t>
            </a:r>
            <a:r>
              <a:rPr lang="sr-Latn-RS" cap="none" dirty="0"/>
              <a:t>(roditelj koji je više uključen</a:t>
            </a:r>
            <a:r>
              <a:rPr lang="en-US" cap="none" dirty="0"/>
              <a:t> </a:t>
            </a:r>
            <a:r>
              <a:rPr lang="sr-Latn-RS" cap="none" dirty="0"/>
              <a:t>u d</a:t>
            </a:r>
            <a:r>
              <a:rPr lang="en-US" cap="none" dirty="0"/>
              <a:t>j</a:t>
            </a:r>
            <a:r>
              <a:rPr lang="sr-Latn-RS" cap="none" dirty="0"/>
              <a:t>etetove aktivnosti na internetu)</a:t>
            </a:r>
            <a:r>
              <a:rPr lang="en-GB" cap="none" dirty="0"/>
              <a:t>.</a:t>
            </a:r>
            <a:endParaRPr lang="sr-Latn-RS" cap="none" dirty="0"/>
          </a:p>
          <a:p>
            <a:pPr algn="just">
              <a:buSzPct val="150000"/>
            </a:pPr>
            <a:r>
              <a:rPr lang="sr-Latn-RS" b="1" cap="none" dirty="0"/>
              <a:t>Tip uzorka</a:t>
            </a:r>
            <a:r>
              <a:rPr lang="en-GB" b="1" cap="none" dirty="0"/>
              <a:t>: </a:t>
            </a:r>
            <a:r>
              <a:rPr lang="sr-Latn-RS" cap="none" dirty="0"/>
              <a:t>Troetapni stratifikovani slučajni reprezentativni uzorak.</a:t>
            </a:r>
          </a:p>
          <a:p>
            <a:pPr algn="just">
              <a:buSzPct val="150000"/>
            </a:pPr>
            <a:r>
              <a:rPr lang="sr-Latn-RS" b="1" cap="none" dirty="0"/>
              <a:t>Stratumi</a:t>
            </a:r>
            <a:r>
              <a:rPr lang="sr-Latn-RS" cap="none" dirty="0"/>
              <a:t>: Geo-ekonomski stratum </a:t>
            </a:r>
            <a:r>
              <a:rPr lang="en-GB" cap="none" dirty="0"/>
              <a:t>(</a:t>
            </a:r>
            <a:r>
              <a:rPr lang="sr-Latn-RS" cap="none" dirty="0"/>
              <a:t>3 zvanična geo-ekonomska stratuma koje koristi MONSTAT</a:t>
            </a:r>
            <a:r>
              <a:rPr lang="en-GB" cap="none" dirty="0"/>
              <a:t>) </a:t>
            </a:r>
            <a:r>
              <a:rPr lang="sr-Latn-RS" cap="none" dirty="0"/>
              <a:t>i</a:t>
            </a:r>
            <a:r>
              <a:rPr lang="en-GB" cap="none" dirty="0"/>
              <a:t> urban</a:t>
            </a:r>
            <a:r>
              <a:rPr lang="sr-Latn-RS" cap="none" dirty="0"/>
              <a:t>a</a:t>
            </a:r>
            <a:r>
              <a:rPr lang="en-GB" cap="none" dirty="0"/>
              <a:t>/rural</a:t>
            </a:r>
            <a:r>
              <a:rPr lang="sr-Latn-RS" cap="none" dirty="0"/>
              <a:t>na</a:t>
            </a:r>
            <a:r>
              <a:rPr lang="en-GB" cap="none" dirty="0"/>
              <a:t> </a:t>
            </a:r>
            <a:r>
              <a:rPr lang="sr-Latn-RS" cap="none" dirty="0"/>
              <a:t>naselja</a:t>
            </a:r>
          </a:p>
          <a:p>
            <a:pPr algn="just">
              <a:buSzPct val="150000"/>
            </a:pPr>
            <a:r>
              <a:rPr lang="sr-Latn-RS" b="1" cap="none" dirty="0"/>
              <a:t>Metod prikupljanja podataka</a:t>
            </a:r>
            <a:r>
              <a:rPr lang="sr-Latn-RS" cap="none" dirty="0"/>
              <a:t>: Ispitivanje licem u lice u domaćinstvima ispitanika</a:t>
            </a:r>
            <a:r>
              <a:rPr lang="en-US" cap="none" dirty="0"/>
              <a:t> </a:t>
            </a:r>
            <a:r>
              <a:rPr lang="sr-Latn-RS" cap="none" dirty="0"/>
              <a:t>(CAPI)</a:t>
            </a:r>
            <a:r>
              <a:rPr lang="en-US" cap="none" dirty="0"/>
              <a:t>; </a:t>
            </a:r>
            <a:r>
              <a:rPr lang="sr-Latn-RS" cap="none" dirty="0"/>
              <a:t> Djeca su samopopunjavala os</a:t>
            </a:r>
            <a:r>
              <a:rPr lang="en-US" cap="none" dirty="0"/>
              <a:t>j</a:t>
            </a:r>
            <a:r>
              <a:rPr lang="sr-Latn-RS" cap="none" dirty="0"/>
              <a:t>etljive djelove upitnika</a:t>
            </a:r>
            <a:endParaRPr lang="en-US" cap="none" dirty="0"/>
          </a:p>
          <a:p>
            <a:pPr algn="just">
              <a:buSzPct val="150000"/>
            </a:pPr>
            <a:r>
              <a:rPr lang="sr-Latn-RS" b="1" cap="none" dirty="0"/>
              <a:t>Metod</a:t>
            </a:r>
            <a:r>
              <a:rPr lang="en-US" b="1" cap="none" dirty="0"/>
              <a:t> </a:t>
            </a:r>
            <a:r>
              <a:rPr lang="sr-Latn-RS" b="1" cap="none" dirty="0"/>
              <a:t>odabira ispitanika:</a:t>
            </a:r>
            <a:r>
              <a:rPr lang="en-US" b="1" cap="none" dirty="0"/>
              <a:t> </a:t>
            </a:r>
            <a:r>
              <a:rPr lang="sr-Latn-RS" cap="none" dirty="0"/>
              <a:t>U slučajevima kada je postojalo više od jednog člana domaćinstva starosti 9 do 17 godina korišćen je metod posl</a:t>
            </a:r>
            <a:r>
              <a:rPr lang="en-US" cap="none" dirty="0"/>
              <a:t>j</a:t>
            </a:r>
            <a:r>
              <a:rPr lang="sr-Latn-RS" cap="none" dirty="0"/>
              <a:t>ednjeg rođendana</a:t>
            </a:r>
            <a:r>
              <a:rPr lang="en-US" cap="none" dirty="0"/>
              <a:t>.</a:t>
            </a:r>
            <a:r>
              <a:rPr lang="sr-Latn-RS" cap="none" dirty="0"/>
              <a:t> U domaćinstvima gde je bilo više od jednog roditelja/staratelja intervjui su sprovođeni sa roditeljem koji je znao više o korišćenju interneta izabranog djeteta.</a:t>
            </a:r>
            <a:r>
              <a:rPr lang="en-US" cap="none" dirty="0"/>
              <a:t> </a:t>
            </a:r>
            <a:endParaRPr lang="sr-Latn-RS" b="1" cap="none" dirty="0"/>
          </a:p>
          <a:p>
            <a:pPr algn="just">
              <a:buSzPct val="150000"/>
            </a:pPr>
            <a:r>
              <a:rPr lang="sr-Latn-RS" b="1" cap="none" dirty="0"/>
              <a:t>Veličina uzorka</a:t>
            </a:r>
            <a:r>
              <a:rPr lang="en-US" b="1" cap="none" dirty="0"/>
              <a:t>: </a:t>
            </a:r>
            <a:r>
              <a:rPr lang="en-GB" cap="none" dirty="0"/>
              <a:t>1002 </a:t>
            </a:r>
            <a:r>
              <a:rPr lang="sr-Latn-RS" cap="none" dirty="0"/>
              <a:t>djece i</a:t>
            </a:r>
            <a:r>
              <a:rPr lang="en-GB" cap="none" dirty="0"/>
              <a:t> 1002 </a:t>
            </a:r>
            <a:r>
              <a:rPr lang="sr-Latn-RS" cap="none" dirty="0"/>
              <a:t>roditelja</a:t>
            </a:r>
            <a:r>
              <a:rPr lang="en-GB" cap="none" dirty="0"/>
              <a:t> (911 </a:t>
            </a:r>
            <a:r>
              <a:rPr lang="sr-Latn-RS" cap="none" dirty="0"/>
              <a:t>djece koja su korisnici interneta i njihovi roditelji i 91 dijete koje nije korisnik interneta i njihovi roditelji</a:t>
            </a:r>
            <a:r>
              <a:rPr lang="en-GB" cap="none" dirty="0"/>
              <a:t>)</a:t>
            </a:r>
            <a:r>
              <a:rPr lang="sr-Latn-RS" cap="none" dirty="0"/>
              <a:t>.</a:t>
            </a:r>
          </a:p>
          <a:p>
            <a:pPr algn="just">
              <a:buSzPct val="150000"/>
            </a:pPr>
            <a:r>
              <a:rPr lang="sr-Latn-RS" b="1" cap="none" dirty="0"/>
              <a:t>Period prikupljanja podataka</a:t>
            </a:r>
            <a:r>
              <a:rPr lang="sr-Latn-RS" cap="none" dirty="0"/>
              <a:t>:</a:t>
            </a:r>
            <a:r>
              <a:rPr lang="en-GB" cap="none" dirty="0"/>
              <a:t>  </a:t>
            </a:r>
            <a:r>
              <a:rPr lang="sr-Latn-RS" cap="none" dirty="0"/>
              <a:t>1.</a:t>
            </a:r>
            <a:r>
              <a:rPr lang="en-US" cap="none" dirty="0"/>
              <a:t> </a:t>
            </a:r>
            <a:r>
              <a:rPr lang="sr-Latn-RS" cap="none" dirty="0"/>
              <a:t>Maj</a:t>
            </a:r>
            <a:r>
              <a:rPr lang="en-US" cap="none" dirty="0"/>
              <a:t> </a:t>
            </a:r>
            <a:r>
              <a:rPr lang="sr-Latn-RS" cap="none" dirty="0"/>
              <a:t>-14. </a:t>
            </a:r>
            <a:r>
              <a:rPr lang="en-GB" cap="none" dirty="0"/>
              <a:t>Jun </a:t>
            </a:r>
            <a:r>
              <a:rPr lang="sr-Latn-RS" cap="none" dirty="0"/>
              <a:t>2016</a:t>
            </a:r>
            <a:r>
              <a:rPr lang="en-US" cap="none" dirty="0"/>
              <a:t>.</a:t>
            </a:r>
          </a:p>
          <a:p>
            <a:pPr>
              <a:buSzPct val="150000"/>
            </a:pPr>
            <a:endParaRPr lang="sr-Latn-RS" b="1" cap="none" dirty="0"/>
          </a:p>
          <a:p>
            <a:pPr>
              <a:buSzPct val="150000"/>
            </a:pPr>
            <a:endParaRPr lang="sr-Latn-RS" b="1" cap="none" dirty="0"/>
          </a:p>
          <a:p>
            <a:pPr>
              <a:buSzPct val="150000"/>
            </a:pPr>
            <a:endParaRPr lang="sr-Latn-RS" b="1" cap="none" dirty="0"/>
          </a:p>
          <a:p>
            <a:pPr>
              <a:buSzPct val="150000"/>
            </a:pPr>
            <a:endParaRPr lang="sr-Latn-RS" b="1" cap="none" dirty="0"/>
          </a:p>
          <a:p>
            <a:pPr>
              <a:buSzPct val="150000"/>
            </a:pPr>
            <a:endParaRPr lang="en-US" cap="none" dirty="0"/>
          </a:p>
          <a:p>
            <a:pPr lvl="0">
              <a:buSzPct val="150000"/>
            </a:pPr>
            <a:endParaRPr lang="en-US" cap="none" dirty="0"/>
          </a:p>
          <a:p>
            <a:pPr>
              <a:buSzPct val="150000"/>
            </a:pPr>
            <a:endParaRPr lang="sr-Latn-RS" sz="1400" cap="none" dirty="0">
              <a:solidFill>
                <a:srgbClr val="000000"/>
              </a:solidFill>
            </a:endParaRPr>
          </a:p>
          <a:p>
            <a:pPr>
              <a:buSzPct val="150000"/>
            </a:pPr>
            <a:endParaRPr lang="en-US" sz="140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4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76" y="181920"/>
            <a:ext cx="8654595" cy="461548"/>
          </a:xfrm>
        </p:spPr>
        <p:txBody>
          <a:bodyPr/>
          <a:lstStyle/>
          <a:p>
            <a:r>
              <a:rPr lang="sr-Latn-ME"/>
              <a:t>Metodologija – kvalitativno istraživanje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1475" y="790223"/>
            <a:ext cx="7985726" cy="4038271"/>
          </a:xfrm>
        </p:spPr>
        <p:txBody>
          <a:bodyPr/>
          <a:lstStyle/>
          <a:p>
            <a:r>
              <a:rPr lang="sr-Latn-ME" b="1" cap="none" dirty="0"/>
              <a:t>Kvalitativno istraživanje se sastojalo od 36 fokus-grupnih diskusija i 12 individualnih intervjua: </a:t>
            </a:r>
            <a:endParaRPr lang="sr-Latn-ME" cap="non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cap="none" dirty="0"/>
              <a:t>16 fokus grupa sa djecom iz opšte populacije;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cap="none" dirty="0"/>
              <a:t> 12 fokus grupa sa djecom iz ranjivih grupa (djeca iz romskih porodica, ekonomski depriviranih porodica, djeca pod institucionalnom zaštitom i djeca iz popravne institucije);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cap="none" dirty="0"/>
              <a:t>5 fokus grupa sa roditeljima (opšta populacija, Romi, ekonomski deprivirane porodice i roditelji djece sa </a:t>
            </a:r>
            <a:r>
              <a:rPr lang="en-US" cap="none" dirty="0" err="1"/>
              <a:t>smetnjama</a:t>
            </a:r>
            <a:r>
              <a:rPr lang="en-US" cap="none" dirty="0"/>
              <a:t> u </a:t>
            </a:r>
            <a:r>
              <a:rPr lang="en-US" cap="none" dirty="0" err="1"/>
              <a:t>razvoju</a:t>
            </a:r>
            <a:r>
              <a:rPr lang="sr-Latn-ME" cap="none" dirty="0"/>
              <a:t> koja pohađaju redovne škole i škole za učenike sa smetnjama u razvoju)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cap="none" dirty="0"/>
              <a:t>3 fokus grup</a:t>
            </a:r>
            <a:r>
              <a:rPr lang="en-US" cap="none" dirty="0"/>
              <a:t>e</a:t>
            </a:r>
            <a:r>
              <a:rPr lang="sr-Latn-ME" cap="none" dirty="0"/>
              <a:t> sa nastavnicima (nastavnici razredne nastave IV razreda i nastavnici predmetne nastave V do IX razreda osnovne škole,  i I do III razreda srednje škole)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cap="none" dirty="0"/>
              <a:t>12 individualnih intervjua sa djecom sa fizičkim i intelektualnim smetnjama</a:t>
            </a:r>
            <a:r>
              <a:rPr lang="en-US" cap="none" dirty="0"/>
              <a:t> u </a:t>
            </a:r>
            <a:r>
              <a:rPr lang="en-US" cap="none" dirty="0" err="1"/>
              <a:t>razvoju</a:t>
            </a:r>
            <a:r>
              <a:rPr lang="sr-Latn-ME" cap="none" dirty="0"/>
              <a:t> (djeca sa fizičkim smetnjama, poremećajima sluha ili vida i blagom intelektualnom ometenošću). </a:t>
            </a:r>
          </a:p>
          <a:p>
            <a:pPr>
              <a:buSzPct val="150000"/>
            </a:pPr>
            <a:endParaRPr lang="sr-Latn-ME" b="1" cap="none" dirty="0"/>
          </a:p>
          <a:p>
            <a:pPr>
              <a:buSzPct val="150000"/>
            </a:pPr>
            <a:endParaRPr lang="sr-Latn-ME" b="1" cap="none" dirty="0"/>
          </a:p>
          <a:p>
            <a:pPr>
              <a:buSzPct val="150000"/>
            </a:pPr>
            <a:endParaRPr lang="sr-Latn-ME" b="1" cap="none" dirty="0"/>
          </a:p>
          <a:p>
            <a:pPr>
              <a:buSzPct val="150000"/>
            </a:pPr>
            <a:endParaRPr lang="sr-Latn-ME" cap="none" dirty="0"/>
          </a:p>
          <a:p>
            <a:pPr lvl="0">
              <a:buSzPct val="150000"/>
            </a:pPr>
            <a:endParaRPr lang="sr-Latn-ME" cap="none" dirty="0"/>
          </a:p>
          <a:p>
            <a:pPr>
              <a:buSzPct val="150000"/>
            </a:pPr>
            <a:endParaRPr lang="sr-Latn-ME" sz="1400" cap="none" dirty="0">
              <a:solidFill>
                <a:srgbClr val="000000"/>
              </a:solidFill>
            </a:endParaRPr>
          </a:p>
          <a:p>
            <a:pPr>
              <a:buSzPct val="150000"/>
            </a:pPr>
            <a:endParaRPr lang="sr-Latn-ME" sz="140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76" y="181920"/>
            <a:ext cx="8654595" cy="276999"/>
          </a:xfrm>
        </p:spPr>
        <p:txBody>
          <a:bodyPr/>
          <a:lstStyle/>
          <a:p>
            <a:r>
              <a:rPr lang="sr-Latn-ME" sz="2000" dirty="0"/>
              <a:t>Zahvalnost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2376" y="769381"/>
            <a:ext cx="8550380" cy="4100331"/>
          </a:xfrm>
        </p:spPr>
        <p:txBody>
          <a:bodyPr/>
          <a:lstStyle/>
          <a:p>
            <a:pPr>
              <a:buSzPct val="150000"/>
            </a:pPr>
            <a:r>
              <a:rPr lang="en-US" b="1" cap="none" dirty="0" err="1"/>
              <a:t>Ministarstvo</a:t>
            </a:r>
            <a:r>
              <a:rPr lang="en-US" b="1" cap="none" dirty="0"/>
              <a:t> </a:t>
            </a:r>
            <a:r>
              <a:rPr lang="en-US" b="1" cap="none" dirty="0" err="1"/>
              <a:t>Prosvjete</a:t>
            </a:r>
            <a:r>
              <a:rPr lang="en-US" b="1" cap="none" dirty="0"/>
              <a:t> </a:t>
            </a:r>
            <a:r>
              <a:rPr lang="en-US" b="1" cap="none" dirty="0" err="1"/>
              <a:t>Crne</a:t>
            </a:r>
            <a:r>
              <a:rPr lang="en-US" b="1" cap="none" dirty="0"/>
              <a:t> Gore</a:t>
            </a:r>
            <a:r>
              <a:rPr lang="en-US" cap="none" dirty="0"/>
              <a:t> </a:t>
            </a:r>
            <a:r>
              <a:rPr lang="sr-Latn-RS" cap="none" dirty="0"/>
              <a:t>je učestvovalo kao krovna institucija za  saradnju sa školama i resursnim centrima koji su učestvovali u istraživanju</a:t>
            </a:r>
            <a:endParaRPr lang="en-US" cap="none" dirty="0"/>
          </a:p>
          <a:p>
            <a:pPr>
              <a:buSzPct val="150000"/>
            </a:pPr>
            <a:r>
              <a:rPr lang="sr-Latn-RS" b="1" cap="none" dirty="0"/>
              <a:t>Sl</a:t>
            </a:r>
            <a:r>
              <a:rPr lang="en-US" b="1" cap="none" dirty="0"/>
              <a:t>j</a:t>
            </a:r>
            <a:r>
              <a:rPr lang="sr-Latn-RS" b="1" cap="none" dirty="0"/>
              <a:t>edeće škole i resorni centri su pomogl</a:t>
            </a:r>
            <a:r>
              <a:rPr lang="en-US" b="1" cap="none" dirty="0" err="1"/>
              <a:t>i</a:t>
            </a:r>
            <a:r>
              <a:rPr lang="sr-Latn-RS" b="1" cap="none" dirty="0"/>
              <a:t> istraživanje u regrutovanju učesnika i omoguć</a:t>
            </a:r>
            <a:r>
              <a:rPr lang="en-US" b="1" cap="none" dirty="0" err="1"/>
              <a:t>ili</a:t>
            </a:r>
            <a:r>
              <a:rPr lang="sr-Latn-RS" b="1" cap="none" dirty="0"/>
              <a:t> uslov</a:t>
            </a:r>
            <a:r>
              <a:rPr lang="en-US" b="1" cap="none" dirty="0"/>
              <a:t>e</a:t>
            </a:r>
            <a:r>
              <a:rPr lang="sr-Latn-RS" b="1" cap="none" dirty="0"/>
              <a:t> za sprovođenje kvalitativnog istraživanja </a:t>
            </a:r>
            <a:r>
              <a:rPr lang="sr-Latn-RS" cap="none" dirty="0"/>
              <a:t>(fokus grupa i individualnih intervjua):</a:t>
            </a:r>
          </a:p>
          <a:p>
            <a:pPr marL="285750" indent="-285750" algn="just">
              <a:buSzPct val="150000"/>
              <a:buFont typeface="Arial" pitchFamily="34" charset="0"/>
              <a:buChar char="•"/>
            </a:pPr>
            <a:r>
              <a:rPr lang="sr-Latn-RS" cap="none" dirty="0"/>
              <a:t>Dječji dom ‘’Mladost’’ – Bijela; OŠ “Anto Đedović” i OŠ “Blažo Jokov Orlandić” – Bar; OŠ “Dušan Korać” – Bijelo Polje; Resursni centar za sluh i govor “Dr Peruta Ivanović” – Kotor; OŠ ‘’Mileva Lajović Lalatović’’ – Nikšić; OŠ ‘’Salko Aljković’’ – Pljevlja; Resursni centar za djecu i mlade ‘’Podgorica “, Centar Za djecu i mlade “Ljubović”, Udruženje „Roditelji“, OŠ ‘’Božidar Vuković Podgoričanin’’, OŠ ‘’Dragiša Ivanović“, OŠ “Milorad Musa Burzan”, OŠ “Pavle Rovinski”, OŠ ‘’Savo Pejanović’’, OŠ ‘’Sutjeska’’ i Srednja ekonomska škola ‘’Mirko Vesović” – Podgorica.</a:t>
            </a:r>
          </a:p>
          <a:p>
            <a:pPr>
              <a:buSzPct val="150000"/>
            </a:pPr>
            <a:r>
              <a:rPr lang="sr-Latn-RS" b="1" cap="none" dirty="0"/>
              <a:t>Sl</a:t>
            </a:r>
            <a:r>
              <a:rPr lang="en-US" b="1" cap="none" dirty="0"/>
              <a:t>j</a:t>
            </a:r>
            <a:r>
              <a:rPr lang="sr-Latn-RS" b="1" cap="none" dirty="0"/>
              <a:t>edeće organizacije i institucije su doprin</a:t>
            </a:r>
            <a:r>
              <a:rPr lang="en-US" b="1" cap="none" dirty="0" err="1"/>
              <a:t>ij</a:t>
            </a:r>
            <a:r>
              <a:rPr lang="sr-Latn-RS" b="1" cap="none" dirty="0"/>
              <a:t>ele realizaciji istraživanja d</a:t>
            </a:r>
            <a:r>
              <a:rPr lang="en-US" b="1" cap="none" dirty="0" err="1"/>
              <a:t>ij</a:t>
            </a:r>
            <a:r>
              <a:rPr lang="sr-Latn-RS" b="1" cap="none" dirty="0"/>
              <a:t>eleći sa nama svoja iskustva u konsultativnoj fazi pr</a:t>
            </a:r>
            <a:r>
              <a:rPr lang="en-US" b="1" cap="none" dirty="0" err="1"/>
              <a:t>ij</a:t>
            </a:r>
            <a:r>
              <a:rPr lang="sr-Latn-RS" b="1" cap="none" dirty="0"/>
              <a:t>e terenskog istraživanja:</a:t>
            </a:r>
          </a:p>
          <a:p>
            <a:pPr marL="285750" indent="-285750" algn="just">
              <a:buSzPct val="150000"/>
              <a:buFont typeface="Arial" pitchFamily="34" charset="0"/>
              <a:buChar char="•"/>
            </a:pPr>
            <a:r>
              <a:rPr lang="sr-Latn-RS" cap="none" dirty="0"/>
              <a:t>Udruženje </a:t>
            </a:r>
            <a:r>
              <a:rPr lang="en-US" cap="none" dirty="0"/>
              <a:t>“R</a:t>
            </a:r>
            <a:r>
              <a:rPr lang="sr-Latn-RS" cap="none" dirty="0"/>
              <a:t>oditelji</a:t>
            </a:r>
            <a:r>
              <a:rPr lang="en-US" cap="none" dirty="0"/>
              <a:t>.me”</a:t>
            </a:r>
            <a:r>
              <a:rPr lang="sr-Latn-RS" cap="none" dirty="0"/>
              <a:t>, nacionalni internet provajderi - ‘Domen’ i ‘Digitalizuj.Me’, i osnovne škole „Braća Ribar“ iz Nikšića i „Maksim Gorki“ iz Podgorice.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68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733" y="1921921"/>
            <a:ext cx="7093160" cy="555217"/>
          </a:xfrm>
        </p:spPr>
        <p:txBody>
          <a:bodyPr/>
          <a:lstStyle/>
          <a:p>
            <a:r>
              <a:rPr lang="en-US" sz="4400" dirty="0"/>
              <a:t>B</a:t>
            </a:r>
            <a:r>
              <a:rPr lang="x-none" sz="4400"/>
              <a:t>. </a:t>
            </a:r>
            <a:r>
              <a:rPr lang="sr-Latn-RS" sz="4400" dirty="0"/>
              <a:t>Ključni nalazi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3405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992" y="2148721"/>
            <a:ext cx="8251077" cy="393954"/>
          </a:xfrm>
        </p:spPr>
        <p:txBody>
          <a:bodyPr/>
          <a:lstStyle/>
          <a:p>
            <a:r>
              <a:rPr lang="en-US" sz="3200" dirty="0"/>
              <a:t>B</a:t>
            </a:r>
            <a:r>
              <a:rPr lang="x-none" sz="3200" dirty="0"/>
              <a:t>1.</a:t>
            </a:r>
            <a:r>
              <a:rPr lang="sr-Latn-RS" sz="3200" dirty="0"/>
              <a:t> Pristup i mogućnosti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3395060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- Ipsos Public Affairs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4" ma:contentTypeDescription="Create a new document." ma:contentTypeScope="" ma:versionID="69aeba2f3a8f0d49e26a660b2f0c621c">
  <xsd:schema xmlns:xsd="http://www.w3.org/2001/XMLSchema" xmlns:xs="http://www.w3.org/2001/XMLSchema" xmlns:p="http://schemas.microsoft.com/office/2006/metadata/properties" xmlns:ns2="85c76272-7e4d-4f8f-89d1-3b227e52ef43" targetNamespace="http://schemas.microsoft.com/office/2006/metadata/properties" ma:root="true" ma:fieldsID="60422ddc67bd77b235c83972511a9145" ns2:_="">
    <xsd:import namespace="85c76272-7e4d-4f8f-89d1-3b227e52ef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5291C4-A289-4761-8347-AA70EF2D5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1C839-E844-4546-8ACC-0C91B2EDC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25137D-E3CA-4F99-AB53-F8DE724C3DB1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5c76272-7e4d-4f8f-89d1-3b227e52ef4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- Ipsos Public Affairs</Template>
  <TotalTime>10886</TotalTime>
  <Words>2716</Words>
  <Application>Microsoft Office PowerPoint</Application>
  <PresentationFormat>On-screen Show (16:9)</PresentationFormat>
  <Paragraphs>195</Paragraphs>
  <Slides>31</Slides>
  <Notes>20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PPT Template - Ipsos Public Affairs</vt:lpstr>
      <vt:lpstr>PowerPoint Presentation</vt:lpstr>
      <vt:lpstr>SADRŽAJ</vt:lpstr>
      <vt:lpstr>A. UVOD</vt:lpstr>
      <vt:lpstr>Kontekst i ciljevi istraživanja</vt:lpstr>
      <vt:lpstr>Metodologija – kvantitativno istraživanje</vt:lpstr>
      <vt:lpstr>Metodologija – kvalitativno istraživanje</vt:lpstr>
      <vt:lpstr>Zahvalnost</vt:lpstr>
      <vt:lpstr>B. Ključni nalazi</vt:lpstr>
      <vt:lpstr>B1. Pristup i mogućnosti</vt:lpstr>
      <vt:lpstr>PowerPoint Presentation</vt:lpstr>
      <vt:lpstr>PowerPoint Presentation</vt:lpstr>
      <vt:lpstr>PowerPoint Presentation</vt:lpstr>
      <vt:lpstr>PowerPoint Presentation</vt:lpstr>
      <vt:lpstr>B2. digitalne vještine</vt:lpstr>
      <vt:lpstr>PowerPoint Presentation</vt:lpstr>
      <vt:lpstr>PowerPoint Presentation</vt:lpstr>
      <vt:lpstr>B3. rizici na internetu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B4. ranjivost i protektivni faktori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B5. Preporuke</vt:lpstr>
      <vt:lpstr>Preporuke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Baronijan</dc:creator>
  <cp:lastModifiedBy>tea</cp:lastModifiedBy>
  <cp:revision>1432</cp:revision>
  <cp:lastPrinted>2016-07-19T17:54:46Z</cp:lastPrinted>
  <dcterms:created xsi:type="dcterms:W3CDTF">2015-06-15T10:21:46Z</dcterms:created>
  <dcterms:modified xsi:type="dcterms:W3CDTF">2017-04-19T10:28:49Z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