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76" r:id="rId2"/>
    <p:sldId id="271" r:id="rId3"/>
    <p:sldId id="272" r:id="rId4"/>
    <p:sldId id="273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99"/>
    <a:srgbClr val="A818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Tamni stil 1 – Naglašavanj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ematski stil 1 – Naglašav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Bez stila, koordinatna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0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R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9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01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2951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94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80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i dodajte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i dodajte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i dodajte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79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78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9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5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6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6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2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0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8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3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R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7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4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152400" y="838200"/>
            <a:ext cx="8991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SJEDNICA NASTAVNI</a:t>
            </a:r>
            <a:r>
              <a:rPr lang="sr-Latn-ME" sz="60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ČKOG VIJEĆA</a:t>
            </a:r>
          </a:p>
          <a:p>
            <a:pPr algn="ctr"/>
            <a:r>
              <a:rPr lang="sr-Latn-ME" sz="60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 II KLASIFIKACIONI PERIOD</a:t>
            </a:r>
          </a:p>
          <a:p>
            <a:pPr algn="ctr"/>
            <a:r>
              <a:rPr lang="sr-Latn-ME" sz="60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2016/2017.</a:t>
            </a:r>
          </a:p>
        </p:txBody>
      </p:sp>
    </p:spTree>
    <p:extLst>
      <p:ext uri="{BB962C8B-B14F-4D97-AF65-F5344CB8AC3E}">
        <p14:creationId xmlns:p14="http://schemas.microsoft.com/office/powerpoint/2010/main" val="2353199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63785"/>
              </p:ext>
            </p:extLst>
          </p:nvPr>
        </p:nvGraphicFramePr>
        <p:xfrm>
          <a:off x="762000" y="1066800"/>
          <a:ext cx="7391401" cy="3746547"/>
        </p:xfrm>
        <a:graphic>
          <a:graphicData uri="http://schemas.openxmlformats.org/drawingml/2006/table">
            <a:tbl>
              <a:tblPr/>
              <a:tblGrid>
                <a:gridCol w="1967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6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3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33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6823">
                <a:tc gridSpan="2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VLADANJE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IZOSTANCI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77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Odjeljenje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Primjerno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Opravdani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Neopravdani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Svega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643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VI1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317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643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643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006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VI4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006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006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2895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2906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559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247756"/>
              </p:ext>
            </p:extLst>
          </p:nvPr>
        </p:nvGraphicFramePr>
        <p:xfrm>
          <a:off x="228599" y="1582420"/>
          <a:ext cx="8686800" cy="2913381"/>
        </p:xfrm>
        <a:graphic>
          <a:graphicData uri="http://schemas.openxmlformats.org/drawingml/2006/table">
            <a:tbl>
              <a:tblPr/>
              <a:tblGrid>
                <a:gridCol w="1303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15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8406">
                  <a:extLst>
                    <a:ext uri="{9D8B030D-6E8A-4147-A177-3AD203B41FA5}">
                      <a16:colId xmlns:a16="http://schemas.microsoft.com/office/drawing/2014/main" val="2511250163"/>
                    </a:ext>
                  </a:extLst>
                </a:gridCol>
                <a:gridCol w="826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19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89099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odjeljenje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svega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odličnih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vrlo</a:t>
                      </a:r>
                    </a:p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dobrih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dobrih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dovolj</a:t>
                      </a:r>
                      <a:endParaRPr kumimoji="0" lang="sr-Latn-ME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sa </a:t>
                      </a:r>
                      <a:r>
                        <a:rPr lang="sr-Latn-ME" sz="1600" b="1" i="0" u="none" strike="noStrike" dirty="0" err="1">
                          <a:effectLst/>
                          <a:latin typeface="Arial"/>
                        </a:rPr>
                        <a:t>pozit</a:t>
                      </a:r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Sa </a:t>
                      </a:r>
                      <a:r>
                        <a:rPr lang="sr-Latn-ME" sz="1600" b="1" i="0" u="none" strike="noStrike" dirty="0" err="1">
                          <a:effectLst/>
                          <a:latin typeface="Arial"/>
                        </a:rPr>
                        <a:t>negat</a:t>
                      </a:r>
                      <a:endParaRPr lang="sr-Latn-M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srednja </a:t>
                      </a:r>
                    </a:p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ocjena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%</a:t>
                      </a:r>
                    </a:p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prelazn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96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VII1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73,53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896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VII2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4,04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84,85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896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VII3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69,70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797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VII4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3,66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797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VII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sr-Latn-ME" sz="2400" b="1" i="0" u="none" strike="noStrike" dirty="0">
                        <a:solidFill>
                          <a:srgbClr val="000066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3,81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74,62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Pravougaonik 2"/>
          <p:cNvSpPr/>
          <p:nvPr/>
        </p:nvSpPr>
        <p:spPr>
          <a:xfrm>
            <a:off x="2895600" y="457200"/>
            <a:ext cx="3344758" cy="847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ME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VII RAZRED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696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846922"/>
              </p:ext>
            </p:extLst>
          </p:nvPr>
        </p:nvGraphicFramePr>
        <p:xfrm>
          <a:off x="457200" y="1066800"/>
          <a:ext cx="8153399" cy="3532607"/>
        </p:xfrm>
        <a:graphic>
          <a:graphicData uri="http://schemas.openxmlformats.org/drawingml/2006/table">
            <a:tbl>
              <a:tblPr/>
              <a:tblGrid>
                <a:gridCol w="1565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9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2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8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7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204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9600">
                <a:tc gridSpan="3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VLADANJE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IZOSTANCI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21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odjeljenje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Primjerno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dobro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 err="1">
                          <a:effectLst/>
                          <a:latin typeface="Arial"/>
                        </a:rPr>
                        <a:t>opravd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 err="1">
                          <a:effectLst/>
                          <a:latin typeface="Arial"/>
                        </a:rPr>
                        <a:t>neopr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svega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Disciplinske</a:t>
                      </a:r>
                      <a:r>
                        <a:rPr lang="sr-Latn-ME" sz="1800" b="1" i="0" u="none" strike="noStrike" baseline="0" dirty="0">
                          <a:effectLst/>
                          <a:latin typeface="Arial"/>
                        </a:rPr>
                        <a:t> mjere   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810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VII1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810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VII2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510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810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VII3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180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VII4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180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VII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2695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2706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146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480656"/>
              </p:ext>
            </p:extLst>
          </p:nvPr>
        </p:nvGraphicFramePr>
        <p:xfrm>
          <a:off x="304800" y="2339283"/>
          <a:ext cx="8686801" cy="2548766"/>
        </p:xfrm>
        <a:graphic>
          <a:graphicData uri="http://schemas.openxmlformats.org/drawingml/2006/table">
            <a:tbl>
              <a:tblPr/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8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8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8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8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8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85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97856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odjeljenje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Br.uč</a:t>
                      </a:r>
                      <a:r>
                        <a:rPr kumimoji="0" lang="sr-Latn-M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Odličn</a:t>
                      </a:r>
                      <a:r>
                        <a:rPr kumimoji="0" lang="sr-Latn-M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vrlo</a:t>
                      </a:r>
                    </a:p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dobrih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dobrih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dovolj</a:t>
                      </a:r>
                      <a:endParaRPr kumimoji="0" lang="sr-Latn-ME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sa </a:t>
                      </a:r>
                      <a:r>
                        <a:rPr lang="sr-Latn-ME" sz="1600" b="1" i="0" u="none" strike="noStrike" dirty="0" err="1">
                          <a:effectLst/>
                          <a:latin typeface="Arial"/>
                        </a:rPr>
                        <a:t>pozit</a:t>
                      </a:r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Sa </a:t>
                      </a:r>
                      <a:r>
                        <a:rPr lang="sr-Latn-ME" sz="1600" b="1" i="0" u="none" strike="noStrike" dirty="0" err="1">
                          <a:effectLst/>
                          <a:latin typeface="Arial"/>
                        </a:rPr>
                        <a:t>negat</a:t>
                      </a:r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neocijenjeni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srednja </a:t>
                      </a:r>
                    </a:p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ocjena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%</a:t>
                      </a:r>
                    </a:p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prelazn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31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VIII1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81,82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31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VIII2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3,93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80,65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31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VIII3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78,13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095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VIII4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3,07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51,72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095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VIII5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72,41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095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VIII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3,55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73,38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Pravougaonik 3"/>
          <p:cNvSpPr/>
          <p:nvPr/>
        </p:nvSpPr>
        <p:spPr>
          <a:xfrm>
            <a:off x="3034617" y="641098"/>
            <a:ext cx="3608680" cy="942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ME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VIII RAZRED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798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625412"/>
              </p:ext>
            </p:extLst>
          </p:nvPr>
        </p:nvGraphicFramePr>
        <p:xfrm>
          <a:off x="304798" y="990600"/>
          <a:ext cx="7603662" cy="4501060"/>
        </p:xfrm>
        <a:graphic>
          <a:graphicData uri="http://schemas.openxmlformats.org/drawingml/2006/table">
            <a:tbl>
              <a:tblPr/>
              <a:tblGrid>
                <a:gridCol w="1831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7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1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01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7824">
                <a:tc gridSpan="3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VLADANJE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IZOSTANCI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6493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odjeljenje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primjerno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dobro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 err="1">
                          <a:effectLst/>
                          <a:latin typeface="Arial"/>
                        </a:rPr>
                        <a:t>opravd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 err="1">
                          <a:effectLst/>
                          <a:latin typeface="Arial"/>
                        </a:rPr>
                        <a:t>neopr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svega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Disciplinske mjere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91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VIII1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91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VIII2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91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VIII3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669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VIII4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727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8669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VIII5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8669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VIII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3990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4178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43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160796"/>
              </p:ext>
            </p:extLst>
          </p:nvPr>
        </p:nvGraphicFramePr>
        <p:xfrm>
          <a:off x="228599" y="1582420"/>
          <a:ext cx="8686801" cy="2670686"/>
        </p:xfrm>
        <a:graphic>
          <a:graphicData uri="http://schemas.openxmlformats.org/drawingml/2006/table">
            <a:tbl>
              <a:tblPr/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8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8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8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8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8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85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97856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odjeljenje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svega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odličnih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vrlo</a:t>
                      </a:r>
                    </a:p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dobrih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dobrih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dovolj</a:t>
                      </a:r>
                      <a:endParaRPr kumimoji="0" lang="sr-Latn-ME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sa </a:t>
                      </a:r>
                      <a:r>
                        <a:rPr lang="sr-Latn-ME" sz="1600" b="1" i="0" u="none" strike="noStrike" dirty="0" err="1">
                          <a:effectLst/>
                          <a:latin typeface="Arial"/>
                        </a:rPr>
                        <a:t>pozit</a:t>
                      </a:r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Sa negat.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neocijenjeni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srednja </a:t>
                      </a:r>
                    </a:p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ocjena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%</a:t>
                      </a:r>
                    </a:p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prelazn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31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IX1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3,91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87,50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31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IX2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3,16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56,67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31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IX3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66,67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095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IX4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78,26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095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IX5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74,19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095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IX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3,54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72,60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Pravougaonik 2"/>
          <p:cNvSpPr/>
          <p:nvPr/>
        </p:nvSpPr>
        <p:spPr>
          <a:xfrm>
            <a:off x="3246155" y="457200"/>
            <a:ext cx="2651688" cy="78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ME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IX</a:t>
            </a:r>
            <a:r>
              <a:rPr lang="sr-Latn-ME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RAZRED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231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060754"/>
              </p:ext>
            </p:extLst>
          </p:nvPr>
        </p:nvGraphicFramePr>
        <p:xfrm>
          <a:off x="304798" y="1143000"/>
          <a:ext cx="8077200" cy="4434840"/>
        </p:xfrm>
        <a:graphic>
          <a:graphicData uri="http://schemas.openxmlformats.org/drawingml/2006/table">
            <a:tbl>
              <a:tblPr/>
              <a:tblGrid>
                <a:gridCol w="1219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7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7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8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8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7244">
                <a:tc gridSpan="4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VLADANJE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IZOSTANCI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Disciplinske</a:t>
                      </a:r>
                      <a:r>
                        <a:rPr lang="sr-Latn-ME" sz="1800" b="1" i="0" u="none" strike="noStrike" baseline="0" dirty="0">
                          <a:effectLst/>
                          <a:latin typeface="Arial"/>
                        </a:rPr>
                        <a:t> mjere   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9706">
                <a:tc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odjeljenje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primjerno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dobro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nezadovoljavajuće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 err="1">
                          <a:effectLst/>
                          <a:latin typeface="Arial"/>
                        </a:rPr>
                        <a:t>opravd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 err="1">
                          <a:effectLst/>
                          <a:latin typeface="Arial"/>
                        </a:rPr>
                        <a:t>neopr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svega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44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IX1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858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44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IX2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44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IX3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46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IX4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46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IX5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46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IX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4890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5070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985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899307"/>
              </p:ext>
            </p:extLst>
          </p:nvPr>
        </p:nvGraphicFramePr>
        <p:xfrm>
          <a:off x="762000" y="1627853"/>
          <a:ext cx="7696199" cy="37061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7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0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35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61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33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5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07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2779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razred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svega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ističe se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 err="1">
                          <a:effectLst/>
                        </a:rPr>
                        <a:t>postig</a:t>
                      </a:r>
                      <a:r>
                        <a:rPr lang="sr-Latn-ME" sz="2000" b="1" u="none" strike="noStrike" dirty="0">
                          <a:effectLst/>
                        </a:rPr>
                        <a:t>. u </a:t>
                      </a:r>
                      <a:r>
                        <a:rPr lang="sr-Latn-ME" sz="2000" b="1" u="none" strike="noStrike" dirty="0" err="1">
                          <a:effectLst/>
                        </a:rPr>
                        <a:t>cjel</a:t>
                      </a:r>
                      <a:r>
                        <a:rPr lang="sr-Latn-ME" sz="2000" b="1" u="none" strike="noStrike" dirty="0">
                          <a:effectLst/>
                        </a:rPr>
                        <a:t>.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 err="1">
                          <a:effectLst/>
                        </a:rPr>
                        <a:t>uglav</a:t>
                      </a:r>
                      <a:r>
                        <a:rPr lang="sr-Latn-ME" sz="2000" b="1" u="none" strike="noStrike" dirty="0">
                          <a:effectLst/>
                        </a:rPr>
                        <a:t>. </a:t>
                      </a:r>
                      <a:r>
                        <a:rPr lang="sr-Latn-ME" sz="2000" b="1" u="none" strike="noStrike" dirty="0" err="1">
                          <a:effectLst/>
                        </a:rPr>
                        <a:t>postign</a:t>
                      </a:r>
                      <a:r>
                        <a:rPr lang="sr-Latn-ME" sz="2000" b="1" u="none" strike="noStrike" dirty="0">
                          <a:effectLst/>
                        </a:rPr>
                        <a:t>.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 err="1">
                          <a:effectLst/>
                        </a:rPr>
                        <a:t>djelimič</a:t>
                      </a:r>
                      <a:r>
                        <a:rPr lang="sr-Latn-ME" sz="2000" b="1" u="none" strike="noStrike" dirty="0">
                          <a:effectLst/>
                        </a:rPr>
                        <a:t>. post.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neocijenjeno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IZOSTANCI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990">
                <a:tc vMerge="1">
                  <a:txBody>
                    <a:bodyPr/>
                    <a:lstStyle/>
                    <a:p>
                      <a:pPr algn="l" fontAlgn="b"/>
                      <a:endParaRPr lang="sr-Latn-ME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 err="1">
                          <a:effectLst/>
                        </a:rPr>
                        <a:t>opravd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 err="1">
                          <a:effectLst/>
                        </a:rPr>
                        <a:t>neopr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svega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39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I RAZRED</a:t>
                      </a:r>
                      <a:endParaRPr lang="sr-Latn-ME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148</a:t>
                      </a:r>
                      <a:endParaRPr lang="sr-Latn-ME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148</a:t>
                      </a:r>
                      <a:endParaRPr lang="sr-Latn-ME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r-Latn-ME" sz="18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r-Latn-ME" sz="18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r-Latn-ME" sz="18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r-Latn-ME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r-Latn-ME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2953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833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II RAZRED</a:t>
                      </a:r>
                      <a:endParaRPr lang="sr-Latn-ME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2746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2746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7891">
                <a:tc>
                  <a:txBody>
                    <a:bodyPr/>
                    <a:lstStyle/>
                    <a:p>
                      <a:pPr algn="ctr"/>
                      <a:r>
                        <a:rPr lang="sr-Latn-ME" sz="1800" b="0" dirty="0">
                          <a:solidFill>
                            <a:schemeClr val="tx1"/>
                          </a:solidFill>
                        </a:rPr>
                        <a:t>III RAZRED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0" dirty="0">
                          <a:solidFill>
                            <a:schemeClr val="tx1"/>
                          </a:solidFill>
                        </a:rPr>
                        <a:t>2814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2814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260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UKUPNO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478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433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8513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8513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Pravougaonik 1"/>
          <p:cNvSpPr/>
          <p:nvPr/>
        </p:nvSpPr>
        <p:spPr>
          <a:xfrm>
            <a:off x="2743200" y="685800"/>
            <a:ext cx="3439852" cy="942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ME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I-III razreda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365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135524"/>
              </p:ext>
            </p:extLst>
          </p:nvPr>
        </p:nvGraphicFramePr>
        <p:xfrm>
          <a:off x="228599" y="1390846"/>
          <a:ext cx="8686801" cy="3104954"/>
        </p:xfrm>
        <a:graphic>
          <a:graphicData uri="http://schemas.openxmlformats.org/drawingml/2006/table">
            <a:tbl>
              <a:tblPr/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8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8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8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8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8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85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97856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svega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odličnih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vrlo</a:t>
                      </a:r>
                    </a:p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dobrih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dobrih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dovolj</a:t>
                      </a:r>
                      <a:endParaRPr kumimoji="0" lang="sr-Latn-ME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sa </a:t>
                      </a:r>
                      <a:r>
                        <a:rPr lang="sr-Latn-ME" sz="1600" b="1" i="0" u="none" strike="noStrike" dirty="0" err="1">
                          <a:effectLst/>
                          <a:latin typeface="Arial"/>
                        </a:rPr>
                        <a:t>pozit</a:t>
                      </a:r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Sa </a:t>
                      </a:r>
                      <a:r>
                        <a:rPr lang="sr-Latn-ME" sz="1600" b="1" i="0" u="none" strike="noStrike" dirty="0" err="1">
                          <a:effectLst/>
                          <a:latin typeface="Arial"/>
                        </a:rPr>
                        <a:t>negat</a:t>
                      </a:r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neocijenjeni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srednja </a:t>
                      </a:r>
                    </a:p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ocjena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%</a:t>
                      </a:r>
                    </a:p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prelazn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31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IV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4,42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99,42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31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4,30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95,28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31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4,15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89,58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095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VII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74,62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095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VIII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73,38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095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IX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3,54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72,60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095">
                <a:tc>
                  <a:txBody>
                    <a:bodyPr/>
                    <a:lstStyle/>
                    <a:p>
                      <a:pPr algn="ctr" fontAlgn="b"/>
                      <a:endParaRPr lang="sr-Latn-ME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Latn-ME" sz="18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Latn-ME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Latn-ME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Latn-ME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Latn-ME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Latn-ME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Latn-ME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Latn-ME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Latn-ME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Latn-ME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2746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IV-IX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872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241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736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4,10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84,4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Pravougaonik 2"/>
          <p:cNvSpPr/>
          <p:nvPr/>
        </p:nvSpPr>
        <p:spPr>
          <a:xfrm>
            <a:off x="2843609" y="228600"/>
            <a:ext cx="3456780" cy="8476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ME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IV-IX razreda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389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336215"/>
              </p:ext>
            </p:extLst>
          </p:nvPr>
        </p:nvGraphicFramePr>
        <p:xfrm>
          <a:off x="304798" y="1143000"/>
          <a:ext cx="8077200" cy="4730480"/>
        </p:xfrm>
        <a:graphic>
          <a:graphicData uri="http://schemas.openxmlformats.org/drawingml/2006/table">
            <a:tbl>
              <a:tblPr/>
              <a:tblGrid>
                <a:gridCol w="1748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7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7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8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8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VLADANJE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IZOSTANCI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Disciplinske</a:t>
                      </a:r>
                      <a:r>
                        <a:rPr lang="sr-Latn-ME" sz="1800" b="1" i="0" u="none" strike="noStrike" baseline="0" dirty="0">
                          <a:effectLst/>
                          <a:latin typeface="Arial"/>
                        </a:rPr>
                        <a:t> mjere   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9706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odjeljenje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Primjerno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dobro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 err="1">
                          <a:effectLst/>
                          <a:latin typeface="Arial"/>
                        </a:rPr>
                        <a:t>nezado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sr-Latn-ME" sz="1800" b="1" i="0" u="none" strike="noStrike" dirty="0" err="1">
                          <a:effectLst/>
                          <a:latin typeface="Arial"/>
                        </a:rPr>
                        <a:t>voljavajuće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 err="1">
                          <a:effectLst/>
                          <a:latin typeface="Arial"/>
                        </a:rPr>
                        <a:t>opravd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 err="1">
                          <a:effectLst/>
                          <a:latin typeface="Arial"/>
                        </a:rPr>
                        <a:t>neopr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svega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44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IV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Latn-ME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44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V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1459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Latn-ME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44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2895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Latn-ME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44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VII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2695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2706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44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VIII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3990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4178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46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IX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4890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5070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246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IV-IX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851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19304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413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19717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99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574785"/>
              </p:ext>
            </p:extLst>
          </p:nvPr>
        </p:nvGraphicFramePr>
        <p:xfrm>
          <a:off x="457200" y="1676399"/>
          <a:ext cx="4038599" cy="3038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911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u="none" strike="noStrike" dirty="0">
                          <a:effectLst/>
                        </a:rPr>
                        <a:t>ODJ.</a:t>
                      </a:r>
                      <a:endParaRPr lang="sr-Latn-M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u="none" strike="noStrike">
                          <a:effectLst/>
                        </a:rPr>
                        <a:t>BR. UČ.</a:t>
                      </a:r>
                      <a:endParaRPr lang="sr-Latn-ME" sz="1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u="none" strike="noStrike">
                          <a:effectLst/>
                        </a:rPr>
                        <a:t>ISTIČE</a:t>
                      </a:r>
                      <a:endParaRPr lang="sr-Latn-ME" sz="1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274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I-1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27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27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274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I-2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23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23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274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I-3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24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24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274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I-4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26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26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274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I-5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22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22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274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I-6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26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26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29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UKUPNO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148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148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681734"/>
              </p:ext>
            </p:extLst>
          </p:nvPr>
        </p:nvGraphicFramePr>
        <p:xfrm>
          <a:off x="4648200" y="1676398"/>
          <a:ext cx="4038600" cy="3038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0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09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ODJ.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>
                          <a:effectLst/>
                        </a:rPr>
                        <a:t>OPRAV.</a:t>
                      </a:r>
                      <a:endParaRPr lang="sr-Latn-ME" sz="18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>
                          <a:effectLst/>
                        </a:rPr>
                        <a:t>NEOP.</a:t>
                      </a:r>
                      <a:endParaRPr lang="sr-Latn-ME" sz="18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17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I-1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459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0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09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I-2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454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0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09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I-3</a:t>
                      </a:r>
                      <a:endParaRPr lang="sr-Latn-ME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292</a:t>
                      </a:r>
                      <a:endParaRPr lang="sr-Latn-ME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0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09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I-4</a:t>
                      </a:r>
                      <a:endParaRPr lang="sr-Latn-ME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667</a:t>
                      </a:r>
                      <a:endParaRPr lang="sr-Latn-ME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0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417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I-5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426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0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417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>
                          <a:effectLst/>
                        </a:rPr>
                        <a:t>I-6</a:t>
                      </a:r>
                      <a:endParaRPr lang="sr-Latn-ME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655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0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417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UKUPNO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2953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0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Pravougaonik 3"/>
          <p:cNvSpPr/>
          <p:nvPr/>
        </p:nvSpPr>
        <p:spPr>
          <a:xfrm>
            <a:off x="3477847" y="457200"/>
            <a:ext cx="2340705" cy="78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ME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RAZRED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47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51962"/>
              </p:ext>
            </p:extLst>
          </p:nvPr>
        </p:nvGraphicFramePr>
        <p:xfrm>
          <a:off x="457200" y="1752603"/>
          <a:ext cx="3886201" cy="3505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941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u="none" strike="noStrike" dirty="0">
                          <a:effectLst/>
                        </a:rPr>
                        <a:t>ODJ.</a:t>
                      </a:r>
                      <a:endParaRPr lang="sr-Latn-ME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u="none" strike="noStrike" dirty="0">
                          <a:effectLst/>
                        </a:rPr>
                        <a:t>BR. UČ.</a:t>
                      </a:r>
                      <a:endParaRPr lang="sr-Latn-ME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u="none" strike="noStrike" dirty="0">
                          <a:effectLst/>
                        </a:rPr>
                        <a:t>ISTIČE</a:t>
                      </a:r>
                      <a:endParaRPr lang="sr-Latn-ME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60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II-1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27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>
                          <a:effectLst/>
                        </a:rPr>
                        <a:t>27</a:t>
                      </a:r>
                      <a:endParaRPr lang="sr-Latn-ME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60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II-2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28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>
                          <a:effectLst/>
                        </a:rPr>
                        <a:t>28</a:t>
                      </a:r>
                      <a:endParaRPr lang="sr-Latn-ME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60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II-3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22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22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60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II-4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>
                          <a:effectLst/>
                        </a:rPr>
                        <a:t>26</a:t>
                      </a:r>
                      <a:endParaRPr lang="sr-Latn-ME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26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60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II-5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27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27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60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>
                          <a:effectLst/>
                        </a:rPr>
                        <a:t>II-6</a:t>
                      </a:r>
                      <a:endParaRPr lang="sr-Latn-ME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25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25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60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solidFill>
                            <a:srgbClr val="A8188D"/>
                          </a:solidFill>
                          <a:effectLst/>
                        </a:rPr>
                        <a:t>UKUPNO</a:t>
                      </a:r>
                      <a:endParaRPr lang="sr-Latn-ME" sz="1800" b="1" i="0" u="none" strike="noStrike" dirty="0">
                        <a:solidFill>
                          <a:srgbClr val="A8188D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155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155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152963"/>
              </p:ext>
            </p:extLst>
          </p:nvPr>
        </p:nvGraphicFramePr>
        <p:xfrm>
          <a:off x="4495800" y="1752600"/>
          <a:ext cx="4190999" cy="35052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0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9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3417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ODJ.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ME" sz="1800" b="1" u="none" strike="noStrike" dirty="0">
                          <a:effectLst/>
                        </a:rPr>
                        <a:t>OPRAV.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ME" sz="1800" b="1" u="none" strike="noStrike" dirty="0">
                          <a:effectLst/>
                        </a:rPr>
                        <a:t>NEOP.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17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II-1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470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0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17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II-2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420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0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417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II-3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502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0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706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II-4</a:t>
                      </a:r>
                      <a:endParaRPr lang="sr-Latn-ME" sz="24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416</a:t>
                      </a:r>
                      <a:endParaRPr lang="sr-Latn-ME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0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706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II-5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428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0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706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II-6</a:t>
                      </a:r>
                      <a:endParaRPr lang="sr-Latn-ME" sz="2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510</a:t>
                      </a:r>
                      <a:endParaRPr lang="sr-Latn-ME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0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417">
                <a:tc>
                  <a:txBody>
                    <a:bodyPr/>
                    <a:lstStyle/>
                    <a:p>
                      <a:pPr algn="l" fontAlgn="b"/>
                      <a:r>
                        <a:rPr lang="sr-Latn-ME" sz="1800" b="1" u="none" strike="noStrike" dirty="0">
                          <a:solidFill>
                            <a:srgbClr val="A8188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UKUPNO</a:t>
                      </a:r>
                      <a:endParaRPr lang="sr-Latn-ME" sz="1800" b="1" i="0" u="none" strike="noStrike" dirty="0">
                        <a:solidFill>
                          <a:srgbClr val="A8188D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2746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0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Pravougaonik 3"/>
          <p:cNvSpPr/>
          <p:nvPr/>
        </p:nvSpPr>
        <p:spPr>
          <a:xfrm>
            <a:off x="3810000" y="609600"/>
            <a:ext cx="2584591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ME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 RAZRED</a:t>
            </a:r>
            <a:endParaRPr lang="en-US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60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719005"/>
              </p:ext>
            </p:extLst>
          </p:nvPr>
        </p:nvGraphicFramePr>
        <p:xfrm>
          <a:off x="152401" y="1981201"/>
          <a:ext cx="4267201" cy="3536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6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3890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ODJ.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BR. UČ.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ISTIČE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POST. U CJEL.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UGL. POST.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90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III-1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35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28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5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2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090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III-2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33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26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5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2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090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III-3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37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27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8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2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090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>
                          <a:effectLst/>
                        </a:rPr>
                        <a:t>III-4</a:t>
                      </a:r>
                      <a:endParaRPr lang="sr-Latn-ME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34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23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9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2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090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>
                          <a:effectLst/>
                        </a:rPr>
                        <a:t>III-5</a:t>
                      </a:r>
                      <a:endParaRPr lang="sr-Latn-ME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36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26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8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2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u="none" strike="noStrike" dirty="0">
                          <a:solidFill>
                            <a:srgbClr val="A8188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UKUPNO</a:t>
                      </a:r>
                      <a:endParaRPr lang="sr-Latn-ME" sz="1600" b="1" i="0" u="none" strike="noStrike" dirty="0">
                        <a:solidFill>
                          <a:srgbClr val="A8188D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175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130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35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effectLst/>
                        </a:rPr>
                        <a:t>10</a:t>
                      </a:r>
                      <a:endParaRPr lang="sr-Latn-ME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836708"/>
              </p:ext>
            </p:extLst>
          </p:nvPr>
        </p:nvGraphicFramePr>
        <p:xfrm>
          <a:off x="4572000" y="1981200"/>
          <a:ext cx="4267200" cy="3428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5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943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ODJ.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OPRAV.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NEOP.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977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III-1</a:t>
                      </a:r>
                      <a:endParaRPr lang="sr-Latn-ME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743</a:t>
                      </a:r>
                      <a:endParaRPr lang="sr-Latn-ME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0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977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III-2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453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0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977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III-3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680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0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587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III-4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566</a:t>
                      </a:r>
                      <a:endParaRPr lang="sr-Latn-ME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0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587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III-5</a:t>
                      </a:r>
                      <a:endParaRPr lang="sr-Latn-ME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372</a:t>
                      </a:r>
                      <a:endParaRPr lang="sr-Latn-ME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0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46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solidFill>
                            <a:srgbClr val="A8188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UKUPNO</a:t>
                      </a:r>
                      <a:endParaRPr lang="sr-Latn-ME" sz="2000" b="1" i="0" u="none" strike="noStrike" dirty="0">
                        <a:solidFill>
                          <a:srgbClr val="A8188D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2814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0</a:t>
                      </a:r>
                      <a:endParaRPr lang="sr-Latn-ME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Pravougaonik 3"/>
          <p:cNvSpPr/>
          <p:nvPr/>
        </p:nvSpPr>
        <p:spPr>
          <a:xfrm>
            <a:off x="3429000" y="609600"/>
            <a:ext cx="3038711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ME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 RAZRED</a:t>
            </a:r>
            <a:endParaRPr lang="en-US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470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243785"/>
              </p:ext>
            </p:extLst>
          </p:nvPr>
        </p:nvGraphicFramePr>
        <p:xfrm>
          <a:off x="152400" y="2057400"/>
          <a:ext cx="8762999" cy="3257136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39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1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5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3498">
                  <a:extLst>
                    <a:ext uri="{9D8B030D-6E8A-4147-A177-3AD203B41FA5}">
                      <a16:colId xmlns:a16="http://schemas.microsoft.com/office/drawing/2014/main" val="4225211273"/>
                    </a:ext>
                  </a:extLst>
                </a:gridCol>
                <a:gridCol w="8942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07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00193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odjeljenje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Br.uče</a:t>
                      </a:r>
                      <a:r>
                        <a:rPr kumimoji="0" lang="sr-Latn-M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Odličnih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 err="1">
                          <a:effectLst/>
                          <a:latin typeface="Arial"/>
                        </a:rPr>
                        <a:t>Vrlodobrih</a:t>
                      </a:r>
                      <a:endParaRPr lang="sr-Latn-M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Dobrih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Dovolj</a:t>
                      </a:r>
                      <a:r>
                        <a:rPr kumimoji="0" lang="sr-Latn-M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sa </a:t>
                      </a:r>
                      <a:r>
                        <a:rPr lang="sr-Latn-ME" sz="1600" b="1" i="0" u="none" strike="noStrike" dirty="0" err="1">
                          <a:effectLst/>
                          <a:latin typeface="Arial"/>
                        </a:rPr>
                        <a:t>pozit</a:t>
                      </a:r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sa </a:t>
                      </a:r>
                      <a:r>
                        <a:rPr lang="sr-Latn-ME" sz="1600" b="1" i="0" u="none" strike="noStrike" dirty="0" err="1">
                          <a:effectLst/>
                          <a:latin typeface="Arial"/>
                        </a:rPr>
                        <a:t>negat</a:t>
                      </a:r>
                      <a:endParaRPr lang="sr-Latn-M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srednja </a:t>
                      </a:r>
                    </a:p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ocjena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%</a:t>
                      </a:r>
                    </a:p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prelazn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779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IV1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sr-Latn-M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4,50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779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IV2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sr-Latn-M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4,22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779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IV3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sr-Latn-M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4,55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97,22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483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IV4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sr-Latn-M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4,63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483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IV5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sr-Latn-M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4,19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483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IV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sr-Latn-ME" sz="2400" b="1" i="0" u="none" strike="noStrike" dirty="0">
                        <a:solidFill>
                          <a:srgbClr val="000066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4,42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99,42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Pravougaonik 1"/>
          <p:cNvSpPr/>
          <p:nvPr/>
        </p:nvSpPr>
        <p:spPr>
          <a:xfrm>
            <a:off x="3048000" y="838200"/>
            <a:ext cx="3258552" cy="72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M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 RAZRED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32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96474"/>
              </p:ext>
            </p:extLst>
          </p:nvPr>
        </p:nvGraphicFramePr>
        <p:xfrm>
          <a:off x="1676400" y="1295400"/>
          <a:ext cx="6324601" cy="4115244"/>
        </p:xfrm>
        <a:graphic>
          <a:graphicData uri="http://schemas.openxmlformats.org/drawingml/2006/table">
            <a:tbl>
              <a:tblPr/>
              <a:tblGrid>
                <a:gridCol w="168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27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97710">
                <a:tc gridSpan="2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VLADANJE</a:t>
                      </a:r>
                    </a:p>
                    <a:p>
                      <a:pPr algn="ctr" fontAlgn="b"/>
                      <a:r>
                        <a:rPr lang="sr-Latn-ME" sz="12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ctr" fontAlgn="b"/>
                      <a:r>
                        <a:rPr lang="sr-Latn-ME" sz="12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r-Latn-ME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IZOSTANCI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626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odjeljenje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Primjerno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opravdani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neopravdani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svega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385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IV1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effectLst/>
                          <a:latin typeface="Arial"/>
                        </a:rPr>
                        <a:t>882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85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effectLst/>
                          <a:latin typeface="Arial"/>
                        </a:rPr>
                        <a:t>IV2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effectLst/>
                          <a:latin typeface="Arial"/>
                        </a:rPr>
                        <a:t>590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385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IV3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effectLst/>
                          <a:latin typeface="Arial"/>
                        </a:rPr>
                        <a:t>493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493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021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effectLst/>
                          <a:latin typeface="Arial"/>
                        </a:rPr>
                        <a:t>IV4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effectLst/>
                          <a:latin typeface="Arial"/>
                        </a:rPr>
                        <a:t>714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021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effectLst/>
                          <a:latin typeface="Arial"/>
                        </a:rPr>
                        <a:t>IV5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effectLst/>
                          <a:latin typeface="Arial"/>
                        </a:rPr>
                        <a:t>696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021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IV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3375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3398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657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367736"/>
              </p:ext>
            </p:extLst>
          </p:nvPr>
        </p:nvGraphicFramePr>
        <p:xfrm>
          <a:off x="304799" y="1600200"/>
          <a:ext cx="8610601" cy="29143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65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163040210"/>
                    </a:ext>
                  </a:extLst>
                </a:gridCol>
                <a:gridCol w="8356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31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odjeljenje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800" b="1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br.učenika</a:t>
                      </a:r>
                      <a:endParaRPr kumimoji="0" lang="sr-Latn-ME" sz="18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odličnih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 err="1">
                          <a:effectLst/>
                        </a:rPr>
                        <a:t>vrlodobrih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dobrih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800" b="1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dovolj</a:t>
                      </a:r>
                      <a:endParaRPr kumimoji="0" lang="sr-Latn-ME" sz="18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 Sa </a:t>
                      </a:r>
                      <a:r>
                        <a:rPr lang="sr-Latn-ME" sz="1800" b="1" u="none" strike="noStrike" dirty="0" err="1">
                          <a:effectLst/>
                        </a:rPr>
                        <a:t>pozit</a:t>
                      </a:r>
                      <a:r>
                        <a:rPr lang="sr-Latn-ME" sz="1800" b="1" u="none" strike="noStrike" dirty="0">
                          <a:effectLst/>
                        </a:rPr>
                        <a:t>.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Sa </a:t>
                      </a:r>
                      <a:r>
                        <a:rPr lang="sr-Latn-ME" sz="1800" b="1" u="none" strike="noStrike" dirty="0" err="1">
                          <a:effectLst/>
                        </a:rPr>
                        <a:t>negat</a:t>
                      </a:r>
                      <a:r>
                        <a:rPr lang="sr-Latn-ME" sz="1800" b="1" u="none" strike="noStrike" dirty="0">
                          <a:effectLst/>
                        </a:rPr>
                        <a:t>.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srednja 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ocjena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%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prelazn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96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V1</a:t>
                      </a:r>
                      <a:endParaRPr lang="sr-Latn-ME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33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15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9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5</a:t>
                      </a:r>
                      <a:endParaRPr lang="sr-Latn-ME" sz="20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0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29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4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4,05</a:t>
                      </a:r>
                      <a:endParaRPr lang="sr-Latn-ME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87,88</a:t>
                      </a:r>
                      <a:endParaRPr lang="sr-Latn-ME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996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V2</a:t>
                      </a:r>
                      <a:endParaRPr lang="sr-Latn-M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31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14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11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6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0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31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0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4,24</a:t>
                      </a:r>
                      <a:endParaRPr lang="sr-Latn-ME" sz="20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100,00</a:t>
                      </a:r>
                      <a:endParaRPr lang="sr-Latn-ME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996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V3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34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19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7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6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0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32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4,35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94,12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405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V4</a:t>
                      </a:r>
                      <a:endParaRPr lang="sr-Latn-ME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29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20</a:t>
                      </a:r>
                      <a:endParaRPr lang="sr-Latn-ME" sz="20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7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2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>
                          <a:effectLst/>
                        </a:rPr>
                        <a:t>0</a:t>
                      </a:r>
                      <a:endParaRPr lang="sr-Latn-ME" sz="20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effectLst/>
                        </a:rPr>
                        <a:t>29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0</a:t>
                      </a:r>
                      <a:endParaRPr lang="sr-Latn-ME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4,55</a:t>
                      </a:r>
                      <a:endParaRPr lang="sr-Latn-ME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100,00</a:t>
                      </a:r>
                      <a:endParaRPr lang="sr-Latn-ME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405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u="none" strike="noStrike" dirty="0">
                          <a:effectLst/>
                        </a:rPr>
                        <a:t>V RAZRED</a:t>
                      </a:r>
                      <a:endParaRPr lang="sr-Latn-M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127</a:t>
                      </a:r>
                      <a:endParaRPr lang="sr-Latn-ME" sz="2400" b="1" i="0" u="none" strike="noStrike" dirty="0">
                        <a:solidFill>
                          <a:srgbClr val="000066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68</a:t>
                      </a:r>
                      <a:endParaRPr lang="sr-Latn-ME" sz="2400" b="1" i="0" u="none" strike="noStrike" dirty="0">
                        <a:solidFill>
                          <a:srgbClr val="000066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34</a:t>
                      </a:r>
                      <a:endParaRPr lang="sr-Latn-ME" sz="2400" b="1" i="0" u="none" strike="noStrike" dirty="0">
                        <a:solidFill>
                          <a:srgbClr val="000066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19</a:t>
                      </a:r>
                      <a:endParaRPr lang="sr-Latn-ME" sz="2400" b="1" i="0" u="none" strike="noStrike" dirty="0">
                        <a:solidFill>
                          <a:srgbClr val="000066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0</a:t>
                      </a:r>
                      <a:endParaRPr lang="sr-Latn-ME" sz="2400" b="1" i="0" u="none" strike="noStrike" dirty="0">
                        <a:solidFill>
                          <a:srgbClr val="000066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121</a:t>
                      </a:r>
                      <a:endParaRPr lang="sr-Latn-ME" sz="2400" b="1" i="0" u="none" strike="noStrike" dirty="0">
                        <a:solidFill>
                          <a:srgbClr val="000066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6</a:t>
                      </a:r>
                      <a:endParaRPr lang="sr-Latn-ME" sz="2400" b="1" i="0" u="none" strike="noStrike" dirty="0">
                        <a:solidFill>
                          <a:srgbClr val="000066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4,30</a:t>
                      </a:r>
                      <a:endParaRPr lang="sr-Latn-ME" sz="2400" b="1" i="0" u="none" strike="noStrike" dirty="0">
                        <a:solidFill>
                          <a:srgbClr val="000066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95,28</a:t>
                      </a:r>
                      <a:endParaRPr lang="sr-Latn-ME" sz="2400" b="1" i="0" u="none" strike="noStrike" dirty="0">
                        <a:solidFill>
                          <a:srgbClr val="000066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Pravougaonik 2"/>
          <p:cNvSpPr/>
          <p:nvPr/>
        </p:nvSpPr>
        <p:spPr>
          <a:xfrm>
            <a:off x="3352800" y="533400"/>
            <a:ext cx="3133048" cy="81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ME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RAZRED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137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096289"/>
              </p:ext>
            </p:extLst>
          </p:nvPr>
        </p:nvGraphicFramePr>
        <p:xfrm>
          <a:off x="762000" y="1295400"/>
          <a:ext cx="7772399" cy="3367903"/>
        </p:xfrm>
        <a:graphic>
          <a:graphicData uri="http://schemas.openxmlformats.org/drawingml/2006/table">
            <a:tbl>
              <a:tblPr/>
              <a:tblGrid>
                <a:gridCol w="1985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2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6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1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5978">
                <a:tc gridSpan="2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VLADANJE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IZOSTANCI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82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odjeljenje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Primjerno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 err="1">
                          <a:effectLst/>
                          <a:latin typeface="Arial"/>
                        </a:rPr>
                        <a:t>opravd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 err="1">
                          <a:effectLst/>
                          <a:latin typeface="Arial"/>
                        </a:rPr>
                        <a:t>neopr</a:t>
                      </a:r>
                      <a:endParaRPr lang="sr-Latn-M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effectLst/>
                          <a:latin typeface="Arial"/>
                        </a:rPr>
                        <a:t>svega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00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407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008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V3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340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V4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340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054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093814"/>
              </p:ext>
            </p:extLst>
          </p:nvPr>
        </p:nvGraphicFramePr>
        <p:xfrm>
          <a:off x="152400" y="2438400"/>
          <a:ext cx="8686803" cy="2604350"/>
        </p:xfrm>
        <a:graphic>
          <a:graphicData uri="http://schemas.openxmlformats.org/drawingml/2006/table">
            <a:tbl>
              <a:tblPr bandRow="1"/>
              <a:tblGrid>
                <a:gridCol w="914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69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9840">
                  <a:extLst>
                    <a:ext uri="{9D8B030D-6E8A-4147-A177-3AD203B41FA5}">
                      <a16:colId xmlns:a16="http://schemas.microsoft.com/office/drawing/2014/main" val="422808393"/>
                    </a:ext>
                  </a:extLst>
                </a:gridCol>
                <a:gridCol w="5598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35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74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 err="1">
                          <a:effectLst/>
                          <a:latin typeface="Arial"/>
                        </a:rPr>
                        <a:t>Odjelj</a:t>
                      </a:r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Br.uče</a:t>
                      </a:r>
                      <a:r>
                        <a:rPr kumimoji="0" lang="sr-Latn-M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Odličnih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 err="1">
                          <a:effectLst/>
                          <a:latin typeface="Arial"/>
                        </a:rPr>
                        <a:t>Vrlodo</a:t>
                      </a:r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Dobrih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Dovolj</a:t>
                      </a:r>
                      <a:endParaRPr kumimoji="0" lang="sr-Latn-ME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Sa </a:t>
                      </a:r>
                      <a:r>
                        <a:rPr lang="sr-Latn-ME" sz="1600" b="1" i="0" u="none" strike="noStrike" dirty="0" err="1">
                          <a:effectLst/>
                          <a:latin typeface="Arial"/>
                        </a:rPr>
                        <a:t>pozit</a:t>
                      </a:r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Sa </a:t>
                      </a:r>
                      <a:r>
                        <a:rPr lang="sr-Latn-ME" sz="1600" b="1" i="0" u="none" strike="noStrike" dirty="0" err="1">
                          <a:effectLst/>
                          <a:latin typeface="Arial"/>
                        </a:rPr>
                        <a:t>negat</a:t>
                      </a:r>
                      <a:endParaRPr lang="sr-Latn-M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 err="1">
                          <a:effectLst/>
                          <a:latin typeface="Arial"/>
                        </a:rPr>
                        <a:t>Neocijenj</a:t>
                      </a:r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Srednja </a:t>
                      </a:r>
                    </a:p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ocjena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%</a:t>
                      </a:r>
                    </a:p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prelazn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sr-Latn-M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4,30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92,00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VI2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sr-Latn-M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4,35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96,88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effectLst/>
                          <a:latin typeface="Arial"/>
                        </a:rPr>
                        <a:t>VI3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4,13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92,31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095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VI4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sr-Latn-M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3,85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78,13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095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sr-Latn-M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4,12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89,66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095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 RAZRED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sr-Latn-ME" sz="2400" b="1" i="0" u="none" strike="noStrike" dirty="0">
                        <a:solidFill>
                          <a:srgbClr val="000066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4,15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2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89,58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Pravougaonik 2"/>
          <p:cNvSpPr/>
          <p:nvPr/>
        </p:nvSpPr>
        <p:spPr>
          <a:xfrm>
            <a:off x="3352800" y="838200"/>
            <a:ext cx="3239990" cy="942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ME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RAZRED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57535"/>
      </p:ext>
    </p:extLst>
  </p:cSld>
  <p:clrMapOvr>
    <a:masterClrMapping/>
  </p:clrMapOvr>
</p:sld>
</file>

<file path=ppt/theme/theme1.xml><?xml version="1.0" encoding="utf-8"?>
<a:theme xmlns:a="http://schemas.openxmlformats.org/drawingml/2006/main" name="Kapljica">
  <a:themeElements>
    <a:clrScheme name="Kapljic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lj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Kapljica</Template>
  <TotalTime>374</TotalTime>
  <Words>1195</Words>
  <Application>Microsoft Office PowerPoint</Application>
  <PresentationFormat>Projekcija na ekranu (4:3)</PresentationFormat>
  <Paragraphs>1080</Paragraphs>
  <Slides>19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Tw Cen MT</vt:lpstr>
      <vt:lpstr>Kapljica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</dc:creator>
  <cp:lastModifiedBy>Janko Knezevic</cp:lastModifiedBy>
  <cp:revision>49</cp:revision>
  <dcterms:created xsi:type="dcterms:W3CDTF">2006-08-16T00:00:00Z</dcterms:created>
  <dcterms:modified xsi:type="dcterms:W3CDTF">2017-01-19T10:05:22Z</dcterms:modified>
</cp:coreProperties>
</file>