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4.xml" ContentType="application/vnd.openxmlformats-officedocument.drawingml.chartshapes+xml"/>
  <Override PartName="/ppt/charts/chart27.xml" ContentType="application/vnd.openxmlformats-officedocument.drawingml.chart+xml"/>
  <Override PartName="/ppt/drawings/drawing1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charts/chart31.xml" ContentType="application/vnd.openxmlformats-officedocument.drawingml.chart+xml"/>
  <Override PartName="/ppt/drawings/drawing17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8.xml" ContentType="application/vnd.openxmlformats-officedocument.drawingml.chartshapes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Rada\Desktop\I_VIIIr%20i%20IX%20posle%20popravnih2016-2017\Rezultati%20otkljucani%20popunjeni%20IV%20kla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F:\I_VIIIr%20i%20IX%20posle%20popravnih2016-2017\Rezultati%20otkljucani%20popunjeni%20IV%20kla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_VIIIr%20i%20IX%20posle%20popravnih2016-2017\Rezultati%20otkljucani%20popunjeni%20IV%20kla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\Desktop\I_VIIIr%20i%20IX%20posle%20popravnih2016-2017\Rezultati%20otkljucani%20popunjeni%20IV%20kla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_VIIIr%20i%20IX%20posle%20popravnih2016-2017\rezultati%20IV%20klas%20poslije%20popravnih%20jun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F:\I_VIIIr%20i%20IX%20posle%20popravnih2016-2017\rezultati%20IV%20klas%20poslije%20popravnih%20jun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F:\I_VIIIr%20i%20IX%20posle%20popravnih2016-2017\rezultati%20IV%20klas%20poslije%20popravnih%20ju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II%20KL%20per%202015-2016%20Rada\Rezultati%20otkljucani%20popunjeni%20III%20klas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.png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_VIIIr%20i%20IX%20posle%20popravnih2016-2017\rezultati%20IV%20klas%20poslije%20popravnih%20ju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da\Desktop\I_VIIIr%20i%20IX%20posle%20popravnih2016-2017\Rezultati%20otkljucani%20popunjeni%20IV%20kl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ada\Desktop\I_VIIIr%20i%20IX%20posle%20popravnih2016-2017\Rezultati%20otkljucani%20popunjeni%20IV%20klas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ada\Desktop\I_VIIIr%20i%20IX%20posle%20popravnih2016-2017\Rezultati%20otkljucani%20popunjeni%20IV%20kla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4682852143481973E-2"/>
                  <c:y val="-0.24129447360746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22550306211726E-2"/>
                  <c:y val="-0.21527486147564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I-III'!$B$5:$C$7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I-III'!$B$15:$C$15</c:f>
              <c:numCache>
                <c:formatCode>General</c:formatCode>
                <c:ptCount val="2"/>
                <c:pt idx="0">
                  <c:v>81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02405949256475E-2"/>
          <c:y val="0.20888548986780403"/>
          <c:w val="0.87644203849518876"/>
          <c:h val="0.69799585083406102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5555555555555297E-3"/>
                  <c:y val="-0.1897998855450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1317875392481E-3"/>
                  <c:y val="-0.20382194029316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6807E-3"/>
                  <c:y val="-0.26194771827316993"/>
                </c:manualLayout>
              </c:layout>
              <c:spPr/>
              <c:txPr>
                <a:bodyPr/>
                <a:lstStyle/>
                <a:p>
                  <a:pPr>
                    <a:defRPr lang="sr-Latn-ME" sz="12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38560725747677876"/>
                </c:manualLayout>
              </c:layout>
              <c:spPr/>
              <c:txPr>
                <a:bodyPr/>
                <a:lstStyle/>
                <a:p>
                  <a:pPr>
                    <a:defRPr lang="sr-Latn-ME" sz="12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5590551180097E-3"/>
                  <c:y val="-0.23880762837224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III-V'!$A$17:$A$20</c:f>
              <c:strCache>
                <c:ptCount val="4"/>
                <c:pt idx="0">
                  <c:v>IV1</c:v>
                </c:pt>
                <c:pt idx="1">
                  <c:v>IV2</c:v>
                </c:pt>
                <c:pt idx="2">
                  <c:v>IV3</c:v>
                </c:pt>
                <c:pt idx="3">
                  <c:v>IV4</c:v>
                </c:pt>
              </c:strCache>
            </c:strRef>
          </c:cat>
          <c:val>
            <c:numRef>
              <c:f>'statistika III-V'!$P$17:$P$20</c:f>
              <c:numCache>
                <c:formatCode>0.00</c:formatCode>
                <c:ptCount val="4"/>
                <c:pt idx="0">
                  <c:v>4.2878787878787881</c:v>
                </c:pt>
                <c:pt idx="1">
                  <c:v>4.3409090909090908</c:v>
                </c:pt>
                <c:pt idx="2">
                  <c:v>4.4609374999999973</c:v>
                </c:pt>
                <c:pt idx="3">
                  <c:v>4.7321428571428568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139072"/>
        <c:axId val="265585216"/>
      </c:barChart>
      <c:catAx>
        <c:axId val="26713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65585216"/>
        <c:crosses val="autoZero"/>
        <c:auto val="1"/>
        <c:lblAlgn val="ctr"/>
        <c:lblOffset val="100"/>
        <c:noMultiLvlLbl val="0"/>
      </c:catAx>
      <c:valAx>
        <c:axId val="2655852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sr-Latn-ME"/>
            </a:pPr>
            <a:endParaRPr lang="sr-Latn-RS"/>
          </a:p>
        </c:txPr>
        <c:crossAx val="26713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4511592300962387E-2"/>
                  <c:y val="-0.24765383493729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80533683289598E-2"/>
                  <c:y val="-0.2113050452026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III-V'!$B$5:$C$7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III-V'!$B$28:$C$28</c:f>
              <c:numCache>
                <c:formatCode>General</c:formatCode>
                <c:ptCount val="2"/>
                <c:pt idx="0">
                  <c:v>80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>
        <c:manualLayout>
          <c:xMode val="edge"/>
          <c:yMode val="edge"/>
          <c:x val="0.41124300087489063"/>
          <c:y val="4.0095391308846634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8888E-2"/>
          <c:y val="9.1155424764786025E-2"/>
          <c:w val="0.7586811023622051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024496937882776E-2"/>
                  <c:y val="-0.13245516185476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E-2"/>
                  <c:y val="-0.15436971420239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104002624671914E-2"/>
                  <c:y val="-5.44017935258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258967629046366E-2"/>
                  <c:y val="2.582093904928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III-V'!$E$28:$H$28</c:f>
              <c:numCache>
                <c:formatCode>General</c:formatCode>
                <c:ptCount val="4"/>
                <c:pt idx="0">
                  <c:v>110</c:v>
                </c:pt>
                <c:pt idx="1">
                  <c:v>29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256999125109367"/>
          <c:y val="2.4637284922717988E-2"/>
          <c:w val="0.25379790026246718"/>
          <c:h val="0.44529017206182558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02405949256475E-2"/>
          <c:y val="0.28431534220137783"/>
          <c:w val="0.85421981627296573"/>
          <c:h val="0.6225659985004869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7777777777822E-3"/>
                  <c:y val="-0.36728189103583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22E-3"/>
                  <c:y val="-0.37694138412206868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6807E-3"/>
                  <c:y val="-0.26194771827316993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822E-3"/>
                  <c:y val="-0.19925115171147861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7742782151205E-3"/>
                  <c:y val="-0.29205223001947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III-V'!$A$23:$A$27</c:f>
              <c:strCache>
                <c:ptCount val="5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  <c:pt idx="4">
                  <c:v>V5</c:v>
                </c:pt>
              </c:strCache>
            </c:strRef>
          </c:cat>
          <c:val>
            <c:numRef>
              <c:f>'statistika III-V'!$P$23:$P$27</c:f>
              <c:numCache>
                <c:formatCode>0.00</c:formatCode>
                <c:ptCount val="5"/>
                <c:pt idx="0">
                  <c:v>4.7222222222222223</c:v>
                </c:pt>
                <c:pt idx="1">
                  <c:v>4.7569444444444464</c:v>
                </c:pt>
                <c:pt idx="2">
                  <c:v>4.5287356321839054</c:v>
                </c:pt>
                <c:pt idx="3">
                  <c:v>4.2293906810035882</c:v>
                </c:pt>
                <c:pt idx="4">
                  <c:v>4.55555555555555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0919168"/>
        <c:axId val="224052928"/>
      </c:barChart>
      <c:catAx>
        <c:axId val="270919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24052928"/>
        <c:crosses val="autoZero"/>
        <c:auto val="1"/>
        <c:lblAlgn val="ctr"/>
        <c:lblOffset val="100"/>
        <c:noMultiLvlLbl val="0"/>
      </c:catAx>
      <c:valAx>
        <c:axId val="2240529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sr-Latn-ME"/>
            </a:pPr>
            <a:endParaRPr lang="sr-Latn-RS"/>
          </a:p>
        </c:txPr>
        <c:crossAx val="27091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64864971854285E-2"/>
          <c:y val="0.22962149734697329"/>
          <c:w val="0.69411384563009171"/>
          <c:h val="0.6374714964072943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9464129483814522E-3"/>
                  <c:y val="0.14162146398366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95581802274715E-2"/>
                  <c:y val="-0.13920202682997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III-V'!$B$5:$C$7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III-V'!$B$30:$C$30</c:f>
              <c:numCache>
                <c:formatCode>General</c:formatCode>
                <c:ptCount val="2"/>
                <c:pt idx="0">
                  <c:v>234</c:v>
                </c:pt>
                <c:pt idx="1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en-US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998687664042E-2"/>
          <c:y val="0.12106009685792488"/>
          <c:w val="0.7074221347331584"/>
          <c:h val="0.7797255481714152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2118110236220488E-2"/>
                  <c:y val="0.25081620005832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075131233595808E-2"/>
                  <c:y val="-8.4426946631671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71730096237972"/>
                  <c:y val="9.9198016914552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III-V'!$E$30:$H$30</c:f>
              <c:numCache>
                <c:formatCode>General</c:formatCode>
                <c:ptCount val="4"/>
                <c:pt idx="0">
                  <c:v>343</c:v>
                </c:pt>
                <c:pt idx="1">
                  <c:v>75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02187226596672"/>
          <c:y val="0.32003861944632417"/>
          <c:w val="0.24231146106736659"/>
          <c:h val="0.38176818737312018"/>
        </c:manualLayout>
      </c:layout>
      <c:overlay val="0"/>
      <c:txPr>
        <a:bodyPr/>
        <a:lstStyle/>
        <a:p>
          <a:pPr rtl="0">
            <a:defRPr lang="sr-Latn-ME" sz="105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4511592300962387E-2"/>
                  <c:y val="-0.24765383493729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80533683289598E-2"/>
                  <c:y val="-0.2113050452026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VI-IX'!$B$13:$C$13</c:f>
              <c:numCache>
                <c:formatCode>General</c:formatCode>
                <c:ptCount val="2"/>
                <c:pt idx="0">
                  <c:v>71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66817185452773E-3"/>
          <c:y val="0.10136132217193258"/>
          <c:w val="0.75868110236220554"/>
          <c:h val="0.898148148148148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9"/>
          </c:dPt>
          <c:dLbls>
            <c:dLbl>
              <c:idx val="0"/>
              <c:layout>
                <c:manualLayout>
                  <c:x val="7.6901285040577458E-2"/>
                  <c:y val="-0.1004344223166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99943551733358E-3"/>
                  <c:y val="-0.35183038955974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104002624671914E-2"/>
                  <c:y val="-5.440179352580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poređenje!$B$15:$F$15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  <c:pt idx="4">
                  <c:v>Sa 1 nedovoljnom</c:v>
                </c:pt>
              </c:strCache>
            </c:strRef>
          </c:cat>
          <c:val>
            <c:numRef>
              <c:f>'statistika VI-IX'!$E$13:$H$13</c:f>
              <c:numCache>
                <c:formatCode>General</c:formatCode>
                <c:ptCount val="4"/>
                <c:pt idx="0">
                  <c:v>66</c:v>
                </c:pt>
                <c:pt idx="1">
                  <c:v>40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31485033751171"/>
          <c:y val="0"/>
          <c:w val="0.19321945461236376"/>
          <c:h val="0.43622477937234033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>
        <c:manualLayout>
          <c:xMode val="edge"/>
          <c:yMode val="edge"/>
          <c:x val="0.335141618985283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02405949256642E-2"/>
          <c:y val="0.28431534220137783"/>
          <c:w val="0.85421981627296573"/>
          <c:h val="0.6225659985004874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7777777777874E-3"/>
                  <c:y val="-0.21198513623141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74E-3"/>
                  <c:y val="-0.37694138412206896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6864E-3"/>
                  <c:y val="-0.26194771827316993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874E-3"/>
                  <c:y val="-0.19925115171147875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7742782151205E-3"/>
                  <c:y val="-0.29205223001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VI-IX'!$A$9:$A$12</c:f>
              <c:strCache>
                <c:ptCount val="4"/>
                <c:pt idx="0">
                  <c:v>VI1</c:v>
                </c:pt>
                <c:pt idx="1">
                  <c:v>VI2</c:v>
                </c:pt>
                <c:pt idx="2">
                  <c:v>VI3</c:v>
                </c:pt>
                <c:pt idx="3">
                  <c:v>VI4</c:v>
                </c:pt>
              </c:strCache>
            </c:strRef>
          </c:cat>
          <c:val>
            <c:numRef>
              <c:f>'statistika VI-IX'!$P$9:$P$12</c:f>
              <c:numCache>
                <c:formatCode>0.00</c:formatCode>
                <c:ptCount val="4"/>
                <c:pt idx="0">
                  <c:v>4.1565656565656557</c:v>
                </c:pt>
                <c:pt idx="1">
                  <c:v>4.388020833333333</c:v>
                </c:pt>
                <c:pt idx="2">
                  <c:v>4.265625</c:v>
                </c:pt>
                <c:pt idx="3">
                  <c:v>4.1320754716981121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466368"/>
        <c:axId val="272667712"/>
      </c:barChart>
      <c:catAx>
        <c:axId val="27346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2667712"/>
        <c:crosses val="autoZero"/>
        <c:auto val="1"/>
        <c:lblAlgn val="ctr"/>
        <c:lblOffset val="100"/>
        <c:noMultiLvlLbl val="0"/>
      </c:catAx>
      <c:valAx>
        <c:axId val="2726677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346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Prelaznost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02405949256642E-2"/>
          <c:y val="0.28431534220137783"/>
          <c:w val="0.85421981627296573"/>
          <c:h val="0.6225659985004874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7777777777874E-3"/>
                  <c:y val="-0.331785489937679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0.17283707780769195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131401667632104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8833E-3"/>
                  <c:y val="-0.3456738062413573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7742782151205E-3"/>
                  <c:y val="-0.29205223001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VI-IX'!$A$9:$A$12</c:f>
              <c:strCache>
                <c:ptCount val="4"/>
                <c:pt idx="0">
                  <c:v>VI1</c:v>
                </c:pt>
                <c:pt idx="1">
                  <c:v>VI2</c:v>
                </c:pt>
                <c:pt idx="2">
                  <c:v>VI3</c:v>
                </c:pt>
                <c:pt idx="3">
                  <c:v>VI4</c:v>
                </c:pt>
              </c:strCache>
            </c:strRef>
          </c:cat>
          <c:val>
            <c:numRef>
              <c:f>'statistika VI-IX'!$Q$9:$Q$12</c:f>
              <c:numCache>
                <c:formatCode>0.00</c:formatCode>
                <c:ptCount val="4"/>
                <c:pt idx="0">
                  <c:v>100</c:v>
                </c:pt>
                <c:pt idx="1">
                  <c:v>96.874999999999986</c:v>
                </c:pt>
                <c:pt idx="2">
                  <c:v>96.874999999999986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813504"/>
        <c:axId val="272669440"/>
      </c:barChart>
      <c:catAx>
        <c:axId val="27381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2669440"/>
        <c:crosses val="autoZero"/>
        <c:auto val="1"/>
        <c:lblAlgn val="ctr"/>
        <c:lblOffset val="100"/>
        <c:noMultiLvlLbl val="0"/>
      </c:catAx>
      <c:valAx>
        <c:axId val="2726694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381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3716710411198599"/>
                  <c:y val="1.556248177311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676071741032532E-2"/>
                  <c:y val="7.5083843686205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I-III'!$E$5:$H$7</c:f>
              <c:strCache>
                <c:ptCount val="4"/>
                <c:pt idx="0">
                  <c:v>ističe se</c:v>
                </c:pt>
                <c:pt idx="1">
                  <c:v>postig. u cjel.</c:v>
                </c:pt>
                <c:pt idx="2">
                  <c:v>uglav. postign.</c:v>
                </c:pt>
                <c:pt idx="3">
                  <c:v>djelimič. post.</c:v>
                </c:pt>
              </c:strCache>
            </c:strRef>
          </c:cat>
          <c:val>
            <c:numRef>
              <c:f>'statistika I-III'!$E$15:$G$15</c:f>
              <c:numCache>
                <c:formatCode>General</c:formatCode>
                <c:ptCount val="3"/>
                <c:pt idx="0">
                  <c:v>156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79899387576562"/>
          <c:y val="0.36600211431904378"/>
          <c:w val="0.27153433945756777"/>
          <c:h val="0.35595836978711026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/>
              <a:t>Učenici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5.9464129483814522E-3"/>
                  <c:y val="0.141621463983668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95581802274715E-2"/>
                  <c:y val="-0.139202026829979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VI-IX'!$B$20:$C$20</c:f>
              <c:numCache>
                <c:formatCode>General</c:formatCode>
                <c:ptCount val="2"/>
                <c:pt idx="0">
                  <c:v>87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 sz="14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6377270458203496E-4"/>
                  <c:y val="0.361927311169437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075131233595801E-2"/>
                  <c:y val="-8.44269466316710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71730096237971"/>
                  <c:y val="9.9198016914552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VI-IX'!$E$20:$H$20</c:f>
              <c:numCache>
                <c:formatCode>General</c:formatCode>
                <c:ptCount val="4"/>
                <c:pt idx="0">
                  <c:v>87</c:v>
                </c:pt>
                <c:pt idx="1">
                  <c:v>42</c:v>
                </c:pt>
                <c:pt idx="2">
                  <c:v>23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 sz="105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>
        <c:manualLayout>
          <c:xMode val="edge"/>
          <c:yMode val="edge"/>
          <c:x val="0.335141710227398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02405949256517E-2"/>
          <c:y val="0.28431534220137783"/>
          <c:w val="0.85421981627296573"/>
          <c:h val="0.6225659985004871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8339578110422E-3"/>
                  <c:y val="-0.36275080455932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8339578110422E-3"/>
                  <c:y val="-0.3345390130120660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8339578110422E-3"/>
                  <c:y val="-0.31377349916066144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7358639556039E-2"/>
                  <c:y val="-0.17569386865511069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95752437749347E-2"/>
                  <c:y val="-0.230803817367351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VI-IX'!$A$15:$A$19</c:f>
              <c:strCache>
                <c:ptCount val="5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  <c:pt idx="4">
                  <c:v>VII5</c:v>
                </c:pt>
              </c:strCache>
            </c:strRef>
          </c:cat>
          <c:val>
            <c:numRef>
              <c:f>'statistika VI-IX'!$P$15:$P$19</c:f>
              <c:numCache>
                <c:formatCode>0.00</c:formatCode>
                <c:ptCount val="5"/>
                <c:pt idx="0">
                  <c:v>4.5469387755102044</c:v>
                </c:pt>
                <c:pt idx="1">
                  <c:v>4.5020833333333332</c:v>
                </c:pt>
                <c:pt idx="2">
                  <c:v>4.3698924731182798</c:v>
                </c:pt>
                <c:pt idx="3">
                  <c:v>3.8547619047619048</c:v>
                </c:pt>
                <c:pt idx="4">
                  <c:v>4.0641592920353986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612224"/>
        <c:axId val="272666560"/>
      </c:barChart>
      <c:catAx>
        <c:axId val="2746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2666560"/>
        <c:crosses val="autoZero"/>
        <c:auto val="1"/>
        <c:lblAlgn val="ctr"/>
        <c:lblOffset val="100"/>
        <c:noMultiLvlLbl val="0"/>
      </c:catAx>
      <c:valAx>
        <c:axId val="27266656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461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Prelaznost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02405949256517E-2"/>
          <c:y val="0.28431534220137783"/>
          <c:w val="0.85421981627296573"/>
          <c:h val="0.6225659985004871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3303440799996336E-3"/>
                  <c:y val="-0.31845214348206474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2846693820235E-3"/>
                  <c:y val="-0.323948206474190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61255823032195E-3"/>
                  <c:y val="-0.32869571303587053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45954343445208E-3"/>
                  <c:y val="-0.32345161854768151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748645655112E-3"/>
                  <c:y val="-0.14538547681539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VI-IX'!$A$15:$A$19</c:f>
              <c:strCache>
                <c:ptCount val="5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  <c:pt idx="4">
                  <c:v>VII5</c:v>
                </c:pt>
              </c:strCache>
            </c:strRef>
          </c:cat>
          <c:val>
            <c:numRef>
              <c:f>'statistika VI-IX'!$Q$15:$Q$19</c:f>
              <c:numCache>
                <c:formatCode>0.00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93.333333333333329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017792"/>
        <c:axId val="272670016"/>
      </c:barChart>
      <c:catAx>
        <c:axId val="2740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2670016"/>
        <c:crosses val="autoZero"/>
        <c:auto val="1"/>
        <c:lblAlgn val="ctr"/>
        <c:lblOffset val="100"/>
        <c:noMultiLvlLbl val="0"/>
      </c:catAx>
      <c:valAx>
        <c:axId val="2726700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401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4511592300962387E-2"/>
                  <c:y val="-0.24765383493729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80533683289598E-2"/>
                  <c:y val="-0.2113050452026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VI-IX'!$B$27:$C$27</c:f>
              <c:numCache>
                <c:formatCode>General</c:formatCode>
                <c:ptCount val="2"/>
                <c:pt idx="0">
                  <c:v>76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48585169625551E-2"/>
          <c:y val="0.13474774457100275"/>
          <c:w val="0.63983017169366019"/>
          <c:h val="0.7068233380349159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"/>
          </c:dPt>
          <c:dPt>
            <c:idx val="1"/>
            <c:bubble3D val="0"/>
            <c:explosion val="26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1751836340931755E-2"/>
                  <c:y val="-4.08504666083406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10089975403211E-2"/>
                  <c:y val="-3.8130650335374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71730096237971"/>
                  <c:y val="9.9198016914552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57265127331954E-2"/>
                  <c:y val="-3.86424613589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VI-IX'!$E$27:$H$27</c:f>
              <c:numCache>
                <c:formatCode>General</c:formatCode>
                <c:ptCount val="4"/>
                <c:pt idx="0">
                  <c:v>56</c:v>
                </c:pt>
                <c:pt idx="1">
                  <c:v>44</c:v>
                </c:pt>
                <c:pt idx="2">
                  <c:v>30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 sz="105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>
        <c:manualLayout>
          <c:xMode val="edge"/>
          <c:yMode val="edge"/>
          <c:x val="0.335141710227398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02405949256517E-2"/>
          <c:y val="0.28431534220137783"/>
          <c:w val="0.85421981627296573"/>
          <c:h val="0.6225659985004871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8339578110422E-3"/>
                  <c:y val="-0.3627508045593240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8339578110422E-3"/>
                  <c:y val="-0.28742476095081754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8339578110422E-3"/>
                  <c:y val="-0.31377349916066144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8339578110422E-3"/>
                  <c:y val="-0.3405941218478432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ysClr val="windowText" lastClr="00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117258183794299E-3"/>
                  <c:y val="-0.348589447520473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VI-IX'!$A$22:$A$26</c:f>
              <c:strCache>
                <c:ptCount val="5"/>
                <c:pt idx="0">
                  <c:v>VIII 1</c:v>
                </c:pt>
                <c:pt idx="1">
                  <c:v>VIII 2</c:v>
                </c:pt>
                <c:pt idx="2">
                  <c:v>VIII 3</c:v>
                </c:pt>
                <c:pt idx="3">
                  <c:v>VIII 4</c:v>
                </c:pt>
                <c:pt idx="4">
                  <c:v>VIII 5</c:v>
                </c:pt>
              </c:strCache>
            </c:strRef>
          </c:cat>
          <c:val>
            <c:numRef>
              <c:f>'statistika VI-IX'!$P$22:$P$26</c:f>
              <c:numCache>
                <c:formatCode>0.00</c:formatCode>
                <c:ptCount val="5"/>
                <c:pt idx="0">
                  <c:v>4.2572115384615383</c:v>
                </c:pt>
                <c:pt idx="1">
                  <c:v>3.4692307692307693</c:v>
                </c:pt>
                <c:pt idx="2">
                  <c:v>3.8123393316195373</c:v>
                </c:pt>
                <c:pt idx="3">
                  <c:v>3.8862876254180603</c:v>
                </c:pt>
                <c:pt idx="4">
                  <c:v>3.9893333333333332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768128"/>
        <c:axId val="274568832"/>
      </c:barChart>
      <c:catAx>
        <c:axId val="2787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4568832"/>
        <c:crosses val="autoZero"/>
        <c:auto val="1"/>
        <c:lblAlgn val="ctr"/>
        <c:lblOffset val="100"/>
        <c:noMultiLvlLbl val="0"/>
      </c:catAx>
      <c:valAx>
        <c:axId val="27456883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8768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Prelaznost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02405949256517E-2"/>
          <c:y val="0.28431534220137783"/>
          <c:w val="0.85421981627296573"/>
          <c:h val="0.6225659985004871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1106688254868439E-2"/>
                  <c:y val="-0.16734103237095371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2846693820235E-3"/>
                  <c:y val="-0.3239482064741907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61255823032195E-3"/>
                  <c:y val="-0.32869571303587053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45954343445208E-3"/>
                  <c:y val="-0.32345161854768151"/>
                </c:manualLayout>
              </c:layout>
              <c:spPr/>
              <c:txPr>
                <a:bodyPr/>
                <a:lstStyle/>
                <a:p>
                  <a:pPr>
                    <a:defRPr lang="sr-Latn-ME" sz="14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487536835578683E-3"/>
                  <c:y val="-0.25649658792650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VI-IX'!$A$22:$A$26</c:f>
              <c:strCache>
                <c:ptCount val="5"/>
                <c:pt idx="0">
                  <c:v>VIII 1</c:v>
                </c:pt>
                <c:pt idx="1">
                  <c:v>VIII 2</c:v>
                </c:pt>
                <c:pt idx="2">
                  <c:v>VIII 3</c:v>
                </c:pt>
                <c:pt idx="3">
                  <c:v>VIII 4</c:v>
                </c:pt>
                <c:pt idx="4">
                  <c:v>VIII 5</c:v>
                </c:pt>
              </c:strCache>
            </c:strRef>
          </c:cat>
          <c:val>
            <c:numRef>
              <c:f>'statistika VI-IX'!$Q$22:$Q$26</c:f>
              <c:numCache>
                <c:formatCode>0.00</c:formatCode>
                <c:ptCount val="5"/>
                <c:pt idx="0">
                  <c:v>93.75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96.551724137931032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766592"/>
        <c:axId val="278144704"/>
      </c:barChart>
      <c:catAx>
        <c:axId val="2787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78144704"/>
        <c:crosses val="autoZero"/>
        <c:auto val="1"/>
        <c:lblAlgn val="ctr"/>
        <c:lblOffset val="100"/>
        <c:noMultiLvlLbl val="0"/>
      </c:catAx>
      <c:valAx>
        <c:axId val="2781447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876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06125217494224E-2"/>
          <c:y val="0.24473409458504097"/>
          <c:w val="0.74643781886814764"/>
          <c:h val="0.6334102333149316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406670856989768E-2"/>
                  <c:y val="-0.318913953358156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0694620472361598E-2"/>
                  <c:y val="-0.265580993308883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VI-IX'!$B$35:$C$35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09243440598736"/>
          <c:y val="0.30529830062431756"/>
          <c:w val="8.0558618155090037E-2"/>
          <c:h val="0.17151585990649235"/>
        </c:manualLayout>
      </c:layout>
      <c:overlay val="0"/>
      <c:txPr>
        <a:bodyPr/>
        <a:lstStyle/>
        <a:p>
          <a:pPr rtl="0">
            <a:defRPr lang="sr-Latn-ME" sz="12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en-US"/>
              <a:t>Uspjeh</a:t>
            </a:r>
          </a:p>
        </c:rich>
      </c:tx>
      <c:layout>
        <c:manualLayout>
          <c:xMode val="edge"/>
          <c:yMode val="edge"/>
          <c:x val="0.59499995084884061"/>
          <c:y val="2.777777777777781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13210848643611E-2"/>
          <c:y val="0.10879629629629663"/>
          <c:w val="0.64949890638670316"/>
          <c:h val="0.7731481481481498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8204901353622931E-3"/>
                  <c:y val="-0.239511154855643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68134320288633E-2"/>
                  <c:y val="-0.150719233012540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42969909660174E-2"/>
                  <c:y val="-1.8262613006707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9346092974335E-3"/>
                  <c:y val="-7.1824146981627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'statistika VI-IX'!$E$5:$H$7</c:f>
              <c:multiLvlStrCache>
                <c:ptCount val="4"/>
                <c:lvl>
                  <c:pt idx="1">
                    <c:v>dobrih</c:v>
                  </c:pt>
                </c:lvl>
                <c:lvl>
                  <c:pt idx="0">
                    <c:v>odličnih</c:v>
                  </c:pt>
                  <c:pt idx="1">
                    <c:v>vrlo</c:v>
                  </c:pt>
                  <c:pt idx="2">
                    <c:v>dobrih</c:v>
                  </c:pt>
                  <c:pt idx="3">
                    <c:v>dovolj</c:v>
                  </c:pt>
                </c:lvl>
              </c:multiLvlStrCache>
            </c:multiLvlStrRef>
          </c:cat>
          <c:val>
            <c:numRef>
              <c:f>'statistika VI-IX'!$E$35:$H$35</c:f>
              <c:numCache>
                <c:formatCode>General</c:formatCode>
                <c:ptCount val="4"/>
                <c:pt idx="0">
                  <c:v>83</c:v>
                </c:pt>
                <c:pt idx="1">
                  <c:v>47</c:v>
                </c:pt>
                <c:pt idx="2">
                  <c:v>32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853136335486162"/>
          <c:y val="0.26437044327792364"/>
          <c:w val="0.19649984763140563"/>
          <c:h val="0.40632837561971419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4682852143481973E-2"/>
                  <c:y val="-0.24129447360746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22550306211726E-2"/>
                  <c:y val="-0.21527486147564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I-III'!$B$5:$C$7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I-III'!$B$23:$C$23</c:f>
              <c:numCache>
                <c:formatCode>General</c:formatCode>
                <c:ptCount val="2"/>
                <c:pt idx="0">
                  <c:v>91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en-US"/>
              <a:t>Srednja ocjena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0"/>
          <c:y val="0.22127940649485234"/>
          <c:w val="0.94506866416978774"/>
          <c:h val="0.651946809231872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2.247191011235946E-2"/>
                  <c:y val="-1.9680196801968065E-2"/>
                </c:manualLayout>
              </c:layout>
              <c:spPr/>
              <c:txPr>
                <a:bodyPr/>
                <a:lstStyle/>
                <a:p>
                  <a:pPr>
                    <a:defRPr lang="sr-Latn-ME" sz="16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VI-IX'!$A$29:$A$34</c:f>
              <c:strCache>
                <c:ptCount val="6"/>
                <c:pt idx="0">
                  <c:v>IX1</c:v>
                </c:pt>
                <c:pt idx="1">
                  <c:v>IX2</c:v>
                </c:pt>
                <c:pt idx="2">
                  <c:v>IX3</c:v>
                </c:pt>
                <c:pt idx="3">
                  <c:v>IX4</c:v>
                </c:pt>
                <c:pt idx="4">
                  <c:v>IX5</c:v>
                </c:pt>
                <c:pt idx="5">
                  <c:v>IX6</c:v>
                </c:pt>
              </c:strCache>
            </c:strRef>
          </c:cat>
          <c:val>
            <c:numRef>
              <c:f>'statistika VI-IX'!$P$29:$P$34</c:f>
              <c:numCache>
                <c:formatCode>0.00</c:formatCode>
                <c:ptCount val="6"/>
                <c:pt idx="0">
                  <c:v>4.2142857142857117</c:v>
                </c:pt>
                <c:pt idx="1">
                  <c:v>3.8983516483516492</c:v>
                </c:pt>
                <c:pt idx="2">
                  <c:v>4.1382716049382724</c:v>
                </c:pt>
                <c:pt idx="3">
                  <c:v>4.2857142857142874</c:v>
                </c:pt>
                <c:pt idx="4">
                  <c:v>4.3392857142857144</c:v>
                </c:pt>
                <c:pt idx="5">
                  <c:v>3.267857142857145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671360"/>
        <c:axId val="278148736"/>
        <c:axId val="0"/>
      </c:bar3DChart>
      <c:catAx>
        <c:axId val="2786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sr-Latn-ME" sz="1200" b="1"/>
            </a:pPr>
            <a:endParaRPr lang="sr-Latn-RS"/>
          </a:p>
        </c:txPr>
        <c:crossAx val="278148736"/>
        <c:crosses val="autoZero"/>
        <c:auto val="1"/>
        <c:lblAlgn val="ctr"/>
        <c:lblOffset val="100"/>
        <c:noMultiLvlLbl val="0"/>
      </c:catAx>
      <c:valAx>
        <c:axId val="2781487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78671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/>
              <a:t>Učenici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2.4609142607174103E-2"/>
                  <c:y val="2.1251093613298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095363079615053E-2"/>
                  <c:y val="-0.287350174978127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VI-IX'!$B$37:$C$37</c:f>
              <c:numCache>
                <c:formatCode>General</c:formatCode>
                <c:ptCount val="2"/>
                <c:pt idx="0">
                  <c:v>317</c:v>
                </c:pt>
                <c:pt idx="1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 sz="14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1751836340931755E-2"/>
                  <c:y val="-4.08504666083406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74417698493515E-2"/>
                  <c:y val="-3.15908428113152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71730096237971"/>
                  <c:y val="9.9198016914552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57265127331954E-2"/>
                  <c:y val="-3.86424613589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VI-IX'!$E$37:$H$37</c:f>
              <c:numCache>
                <c:formatCode>General</c:formatCode>
                <c:ptCount val="4"/>
                <c:pt idx="0">
                  <c:v>292</c:v>
                </c:pt>
                <c:pt idx="1">
                  <c:v>173</c:v>
                </c:pt>
                <c:pt idx="2">
                  <c:v>104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63796494525585"/>
          <c:y val="0.60233267716535432"/>
          <c:w val="0.20336203505474421"/>
          <c:h val="0.32982502187226598"/>
        </c:manualLayout>
      </c:layout>
      <c:overlay val="0"/>
      <c:txPr>
        <a:bodyPr/>
        <a:lstStyle/>
        <a:p>
          <a:pPr rtl="0">
            <a:defRPr sz="105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/>
              <a:t>Učenici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2.4609142607174103E-2"/>
                  <c:y val="2.1251093613298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095363079615053E-2"/>
                  <c:y val="-0.287350174978127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VI-IX'!$B$5:$C$7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VI-IX'!$B$40:$C$40</c:f>
              <c:numCache>
                <c:formatCode>General</c:formatCode>
                <c:ptCount val="2"/>
                <c:pt idx="0">
                  <c:v>551</c:v>
                </c:pt>
                <c:pt idx="1">
                  <c:v>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 sz="140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1751836340931755E-2"/>
                  <c:y val="-4.08504666083406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74417698493515E-2"/>
                  <c:y val="-3.15908428113152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71730096237971"/>
                  <c:y val="9.9198016914552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57265127331954E-2"/>
                  <c:y val="-3.86424613589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VI-IX'!$E$40:$H$40</c:f>
              <c:numCache>
                <c:formatCode>General</c:formatCode>
                <c:ptCount val="4"/>
                <c:pt idx="0">
                  <c:v>635</c:v>
                </c:pt>
                <c:pt idx="1">
                  <c:v>248</c:v>
                </c:pt>
                <c:pt idx="2">
                  <c:v>125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942979572353896"/>
          <c:y val="0.13474008457276171"/>
          <c:w val="0.20336203505474421"/>
          <c:h val="0.32982502187226598"/>
        </c:manualLayout>
      </c:layout>
      <c:overlay val="0"/>
      <c:txPr>
        <a:bodyPr/>
        <a:lstStyle/>
        <a:p>
          <a:pPr rtl="0">
            <a:defRPr sz="1050" b="1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3716710411198599"/>
                  <c:y val="1.556248177311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24146981627301E-2"/>
                  <c:y val="-8.508420822397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sr-Latn-ME"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I-III'!$E$5:$H$7</c:f>
              <c:strCache>
                <c:ptCount val="4"/>
                <c:pt idx="0">
                  <c:v>ističe se</c:v>
                </c:pt>
                <c:pt idx="1">
                  <c:v>postig. u cjel.</c:v>
                </c:pt>
                <c:pt idx="2">
                  <c:v>uglav. postign.</c:v>
                </c:pt>
                <c:pt idx="3">
                  <c:v>djelimič. post.</c:v>
                </c:pt>
              </c:strCache>
            </c:strRef>
          </c:cat>
          <c:val>
            <c:numRef>
              <c:f>'statistika I-III'!$E$23:$H$23</c:f>
              <c:numCache>
                <c:formatCode>General</c:formatCode>
                <c:ptCount val="4"/>
                <c:pt idx="0">
                  <c:v>165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79899387576562"/>
          <c:y val="0.36600211431904378"/>
          <c:w val="0.27153433945756777"/>
          <c:h val="0.35595836978711026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0"/>
          <c:dLbls>
            <c:dLbl>
              <c:idx val="0"/>
              <c:layout>
                <c:manualLayout>
                  <c:x val="6.4511592300962414E-2"/>
                  <c:y val="-0.24765383493729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80533683289609E-2"/>
                  <c:y val="-0.2113050452026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III-V'!$B$5:$C$7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III-V'!$B$15:$C$15</c:f>
              <c:numCache>
                <c:formatCode>General</c:formatCode>
                <c:ptCount val="2"/>
                <c:pt idx="0">
                  <c:v>84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185185185185186"/>
          <c:w val="0.7586811023622051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0990321522309718"/>
                  <c:y val="-0.15560331000291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845034995625533E-2"/>
                  <c:y val="8.637102653834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III-V'!$E$15:$H$15</c:f>
              <c:numCache>
                <c:formatCode>General</c:formatCode>
                <c:ptCount val="4"/>
                <c:pt idx="0">
                  <c:v>150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52656209950165"/>
          <c:y val="0.25177969098289921"/>
          <c:w val="0.21450290632777433"/>
          <c:h val="0.4247598478834374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Srednja ocjena</a:t>
            </a:r>
          </a:p>
        </c:rich>
      </c:tx>
      <c:layout>
        <c:manualLayout>
          <c:xMode val="edge"/>
          <c:yMode val="edge"/>
          <c:x val="0.284012808307671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02405949256475E-2"/>
          <c:y val="0.26029734362651608"/>
          <c:w val="0.85330978424534443"/>
          <c:h val="0.6198179306671998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5555555555555558E-3"/>
                  <c:y val="-0.32291104028911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0.16840002767042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22E-3"/>
                  <c:y val="-0.36843692156762747"/>
                </c:manualLayout>
              </c:layout>
              <c:spPr/>
              <c:txPr>
                <a:bodyPr/>
                <a:lstStyle/>
                <a:p>
                  <a:pPr>
                    <a:defRPr lang="sr-Latn-ME" sz="1100" b="1">
                      <a:solidFill>
                        <a:srgbClr val="FF000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85067526416019E-16"/>
                  <c:y val="-0.33236265582955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5590551180097E-3"/>
                  <c:y val="-0.23880762837224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1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'statistika III-V'!$A$10:$A$14</c:f>
              <c:strCache>
                <c:ptCount val="5"/>
                <c:pt idx="0">
                  <c:v>III1</c:v>
                </c:pt>
                <c:pt idx="1">
                  <c:v>III2</c:v>
                </c:pt>
                <c:pt idx="2">
                  <c:v>III3</c:v>
                </c:pt>
                <c:pt idx="3">
                  <c:v>III4</c:v>
                </c:pt>
                <c:pt idx="4">
                  <c:v>III5</c:v>
                </c:pt>
              </c:strCache>
            </c:strRef>
          </c:cat>
          <c:val>
            <c:numRef>
              <c:f>'statistika III-V'!$P$10:$P$14</c:f>
              <c:numCache>
                <c:formatCode>0.00</c:formatCode>
                <c:ptCount val="5"/>
                <c:pt idx="0">
                  <c:v>4.8374384236453203</c:v>
                </c:pt>
                <c:pt idx="1">
                  <c:v>4.7352941176470589</c:v>
                </c:pt>
                <c:pt idx="2">
                  <c:v>4.8816326530612271</c:v>
                </c:pt>
                <c:pt idx="3">
                  <c:v>4.8529411764705852</c:v>
                </c:pt>
                <c:pt idx="4">
                  <c:v>4.7815126050420194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769536"/>
        <c:axId val="264564672"/>
      </c:barChart>
      <c:catAx>
        <c:axId val="26476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sr-Latn-ME" sz="1050" b="1"/>
            </a:pPr>
            <a:endParaRPr lang="sr-Latn-RS"/>
          </a:p>
        </c:txPr>
        <c:crossAx val="264564672"/>
        <c:crosses val="autoZero"/>
        <c:auto val="1"/>
        <c:lblAlgn val="ctr"/>
        <c:lblOffset val="100"/>
        <c:noMultiLvlLbl val="0"/>
      </c:catAx>
      <c:valAx>
        <c:axId val="264564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sr-Latn-ME"/>
            </a:pPr>
            <a:endParaRPr lang="sr-Latn-RS"/>
          </a:p>
        </c:txPr>
        <c:crossAx val="26476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Učenici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4511592300962387E-2"/>
                  <c:y val="-0.24765383493729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80533683289598E-2"/>
                  <c:y val="-0.2113050452026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sr-Latn-ME"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'statistika III-V'!$B$5:$C$7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'statistika III-V'!$B$21:$C$21</c:f>
              <c:numCache>
                <c:formatCode>General</c:formatCode>
                <c:ptCount val="2"/>
                <c:pt idx="0">
                  <c:v>70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lang="sr-Latn-ME" sz="14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ME"/>
            </a:pPr>
            <a:r>
              <a:rPr lang="sr-Latn-ME"/>
              <a:t>Uspjeh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454606271683304"/>
          <c:w val="0.67759167614917348"/>
          <c:h val="0.8042497966175808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024496937882776E-2"/>
                  <c:y val="-0.13245516185476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E-2"/>
                  <c:y val="-0.15436971420239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104002624671914E-2"/>
                  <c:y val="-5.44017935258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sr-Latn-ME"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poređenje!$B$15:$E$15</c:f>
              <c:strCache>
                <c:ptCount val="4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</c:strCache>
            </c:strRef>
          </c:cat>
          <c:val>
            <c:numRef>
              <c:f>'statistika III-V'!$E$21:$H$21</c:f>
              <c:numCache>
                <c:formatCode>General</c:formatCode>
                <c:ptCount val="4"/>
                <c:pt idx="0">
                  <c:v>83</c:v>
                </c:pt>
                <c:pt idx="1">
                  <c:v>30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344220323335563"/>
          <c:y val="0.11260024788568106"/>
          <c:w val="0.24292569293857486"/>
          <c:h val="0.40284188853568237"/>
        </c:manualLayout>
      </c:layout>
      <c:overlay val="0"/>
      <c:txPr>
        <a:bodyPr/>
        <a:lstStyle/>
        <a:p>
          <a:pPr rtl="0">
            <a:defRPr lang="sr-Latn-ME" sz="1100" b="1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0.10938</cdr:x>
      <cdr:y>0.8073</cdr:y>
    </cdr:from>
    <cdr:to>
      <cdr:x>0.71876</cdr:x>
      <cdr:y>0.96355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2214578"/>
          <a:ext cx="278608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r-Latn-ME" sz="1600" b="1" dirty="0" smtClean="0"/>
            <a:t>Ukupno 157 učenika</a:t>
          </a:r>
          <a:endParaRPr lang="en-US" sz="16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0.08542</cdr:x>
      <cdr:y>0.16306</cdr:y>
    </cdr:from>
    <cdr:to>
      <cdr:x>0.39792</cdr:x>
      <cdr:y>0.24626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540" y="466711"/>
          <a:ext cx="1428750" cy="238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Drobnjak</a:t>
          </a:r>
          <a:r>
            <a:rPr lang="sr-Latn-ME" sz="1100" baseline="0">
              <a:solidFill>
                <a:srgbClr val="FF0000"/>
              </a:solidFill>
            </a:rPr>
            <a:t> Vera</a:t>
          </a:r>
          <a:endParaRPr lang="sr-Latn-ME" sz="110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0.16146</cdr:x>
      <cdr:y>0.88281</cdr:y>
    </cdr:from>
    <cdr:to>
      <cdr:x>0.87596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822" y="2982396"/>
          <a:ext cx="3318122" cy="395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600" b="1" dirty="0"/>
            <a:t>UKUPNO  154 UČENIKA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0.04125</cdr:x>
      <cdr:y>0.12324</cdr:y>
    </cdr:from>
    <cdr:to>
      <cdr:x>0.35375</cdr:x>
      <cdr:y>0.20644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646" y="332191"/>
          <a:ext cx="1421521" cy="224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Vuković</a:t>
          </a:r>
          <a:r>
            <a:rPr lang="sr-Latn-ME" sz="1100" baseline="0">
              <a:solidFill>
                <a:srgbClr val="FF0000"/>
              </a:solidFill>
            </a:rPr>
            <a:t> Nemanja</a:t>
          </a:r>
          <a:endParaRPr lang="sr-Latn-ME" sz="110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0.04125</cdr:x>
      <cdr:y>0.12324</cdr:y>
    </cdr:from>
    <cdr:to>
      <cdr:x>0.35375</cdr:x>
      <cdr:y>0.20644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646" y="332191"/>
          <a:ext cx="1421521" cy="224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Klačar</a:t>
          </a:r>
          <a:r>
            <a:rPr lang="sr-Latn-ME" sz="1100" baseline="0">
              <a:solidFill>
                <a:srgbClr val="FF0000"/>
              </a:solidFill>
            </a:rPr>
            <a:t> Gorica</a:t>
          </a:r>
          <a:endParaRPr lang="sr-Latn-ME" sz="1100">
            <a:solidFill>
              <a:srgbClr val="FF0000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0.2375</cdr:x>
      <cdr:y>0.125</cdr:y>
    </cdr:from>
    <cdr:to>
      <cdr:x>0.50833</cdr:x>
      <cdr:y>0.21007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5850" y="342900"/>
          <a:ext cx="1238235" cy="233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sr-Latn-ME"/>
        </a:p>
      </cdr:txBody>
    </cdr:sp>
  </cdr:relSizeAnchor>
  <cdr:relSizeAnchor xmlns:cdr="http://schemas.openxmlformats.org/drawingml/2006/chartDrawing">
    <cdr:from>
      <cdr:x>0.6236</cdr:x>
      <cdr:y>0.12915</cdr:y>
    </cdr:from>
    <cdr:to>
      <cdr:x>0.85955</cdr:x>
      <cdr:y>0.23985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1825" y="333375"/>
          <a:ext cx="1200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0.6236</cdr:x>
      <cdr:y>0.11808</cdr:y>
    </cdr:from>
    <cdr:to>
      <cdr:x>0.83708</cdr:x>
      <cdr:y>0.22509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71825" y="304800"/>
          <a:ext cx="10858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Nikola Milačić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0.16146</cdr:x>
      <cdr:y>0.89249</cdr:y>
    </cdr:from>
    <cdr:to>
      <cdr:x>0.88474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195" y="2448272"/>
          <a:ext cx="3306854" cy="29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600" b="1" dirty="0"/>
            <a:t>UKUPNO  592 UČENIKA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0.16146</cdr:x>
      <cdr:y>0.83999</cdr:y>
    </cdr:from>
    <cdr:to>
      <cdr:x>0.85825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195" y="2304256"/>
          <a:ext cx="3185733" cy="438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600" b="1" dirty="0"/>
            <a:t>UKUPNO  1032 UČENIKA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0.11177</cdr:x>
      <cdr:y>0.84375</cdr:y>
    </cdr:from>
    <cdr:to>
      <cdr:x>0.6899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002" y="2314575"/>
          <a:ext cx="2643211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r-Latn-ME" sz="1600" b="1" dirty="0" smtClean="0"/>
            <a:t>Ukupno 174 učenika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0.44792</cdr:x>
      <cdr:y>0.09717</cdr:y>
    </cdr:from>
    <cdr:to>
      <cdr:x>0.80881</cdr:x>
      <cdr:y>0.19433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5498" y="216024"/>
          <a:ext cx="1188797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 dirty="0">
              <a:solidFill>
                <a:srgbClr val="FF0000"/>
              </a:solidFill>
            </a:rPr>
            <a:t>Kralj Zorica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0.05521</cdr:x>
      <cdr:y>0.82358</cdr:y>
    </cdr:from>
    <cdr:to>
      <cdr:x>0.75567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816" y="2139032"/>
          <a:ext cx="2471497" cy="39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ME" sz="1600" b="1" dirty="0"/>
            <a:t>UKUPNO  </a:t>
          </a:r>
          <a:r>
            <a:rPr lang="sr-Latn-ME" sz="1600" b="1" dirty="0" smtClean="0"/>
            <a:t>126 </a:t>
          </a:r>
          <a:r>
            <a:rPr lang="sr-Latn-ME" sz="1600" b="1" dirty="0"/>
            <a:t>UČENIKA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0.74463</cdr:x>
      <cdr:y>0.03347</cdr:y>
    </cdr:from>
    <cdr:to>
      <cdr:x>1</cdr:x>
      <cdr:y>0.16737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72008"/>
          <a:ext cx="10618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 dirty="0">
              <a:solidFill>
                <a:srgbClr val="FF0000"/>
              </a:solidFill>
            </a:rPr>
            <a:t>Suzana</a:t>
          </a:r>
          <a:r>
            <a:rPr lang="sr-Latn-ME" sz="1100" baseline="0" dirty="0">
              <a:solidFill>
                <a:srgbClr val="FF0000"/>
              </a:solidFill>
            </a:rPr>
            <a:t> Žurić</a:t>
          </a:r>
          <a:endParaRPr lang="sr-Latn-ME" sz="1100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0.17406</cdr:x>
      <cdr:y>0.87784</cdr:y>
    </cdr:from>
    <cdr:to>
      <cdr:x>0.98333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023" y="2528460"/>
          <a:ext cx="3496449" cy="351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ME" sz="1600" b="1" dirty="0"/>
            <a:t>UKUPNO  </a:t>
          </a:r>
          <a:r>
            <a:rPr lang="sr-Latn-ME" sz="1600" b="1" dirty="0" smtClean="0"/>
            <a:t>148 </a:t>
          </a:r>
          <a:r>
            <a:rPr lang="sr-Latn-ME" sz="1600" b="1" dirty="0"/>
            <a:t>UČENIKA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0.24167</cdr:x>
      <cdr:y>0.11314</cdr:y>
    </cdr:from>
    <cdr:to>
      <cdr:x>0.55417</cdr:x>
      <cdr:y>0.19634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4899" y="323849"/>
          <a:ext cx="14287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Suzana</a:t>
          </a:r>
          <a:r>
            <a:rPr lang="sr-Latn-ME" sz="1100" baseline="0">
              <a:solidFill>
                <a:srgbClr val="FF0000"/>
              </a:solidFill>
            </a:rPr>
            <a:t> Dedović</a:t>
          </a:r>
          <a:endParaRPr lang="sr-Latn-ME" sz="110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0.16146</cdr:x>
      <cdr:y>0.874</cdr:y>
    </cdr:from>
    <cdr:to>
      <cdr:x>0.85515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593" y="2232249"/>
          <a:ext cx="2803791" cy="321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600" b="1" dirty="0"/>
            <a:t>UKUPNO  440 UČENIKA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0.43542</cdr:x>
      <cdr:y>0.13644</cdr:y>
    </cdr:from>
    <cdr:to>
      <cdr:x>0.63125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0725" y="390525"/>
          <a:ext cx="8953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ME" sz="1100"/>
        </a:p>
      </cdr:txBody>
    </cdr:sp>
  </cdr:relSizeAnchor>
  <cdr:relSizeAnchor xmlns:cdr="http://schemas.openxmlformats.org/drawingml/2006/chartDrawing">
    <cdr:from>
      <cdr:x>0.24167</cdr:x>
      <cdr:y>0.11314</cdr:y>
    </cdr:from>
    <cdr:to>
      <cdr:x>0.55417</cdr:x>
      <cdr:y>0.19634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4899" y="323849"/>
          <a:ext cx="14287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100">
              <a:solidFill>
                <a:srgbClr val="FF0000"/>
              </a:solidFill>
            </a:rPr>
            <a:t>Radojka</a:t>
          </a:r>
          <a:r>
            <a:rPr lang="sr-Latn-ME" sz="1100" baseline="0">
              <a:solidFill>
                <a:srgbClr val="FF0000"/>
              </a:solidFill>
            </a:rPr>
            <a:t> Dapčević</a:t>
          </a:r>
          <a:endParaRPr lang="sr-Latn-ME" sz="110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r-Latn-M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M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C2A68A1-E00F-403F-AE6A-F3E9E2D99831}" type="datetimeFigureOut">
              <a:rPr lang="sr-Latn-ME" smtClean="0"/>
              <a:t>30.6.2016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r-Latn-M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677D81-E687-4AB4-B81C-9F578268D068}" type="slidenum">
              <a:rPr lang="sr-Latn-ME" smtClean="0"/>
              <a:t>‹#›</a:t>
            </a:fld>
            <a:endParaRPr lang="sr-Latn-M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Izvještaj na kraju školske 2015/2017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1495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86" y="908720"/>
            <a:ext cx="8229600" cy="980728"/>
          </a:xfrm>
        </p:spPr>
        <p:txBody>
          <a:bodyPr/>
          <a:lstStyle/>
          <a:p>
            <a:r>
              <a:rPr lang="sr-Latn-ME" dirty="0" smtClean="0"/>
              <a:t>	</a:t>
            </a:r>
            <a:r>
              <a:rPr lang="sr-Latn-M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razred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445949"/>
              </p:ext>
            </p:extLst>
          </p:nvPr>
        </p:nvGraphicFramePr>
        <p:xfrm>
          <a:off x="0" y="1988840"/>
          <a:ext cx="4644008" cy="337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57976"/>
              </p:ext>
            </p:extLst>
          </p:nvPr>
        </p:nvGraphicFramePr>
        <p:xfrm>
          <a:off x="4435298" y="2210941"/>
          <a:ext cx="4708702" cy="366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587727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/>
              <a:t>2 učenika sa 1 nedovoljnom ocjenom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06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8052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/>
              <a:t>Broj opravdanih izostanaka je </a:t>
            </a:r>
            <a:r>
              <a:rPr lang="sr-Latn-ME" sz="2400" b="1" dirty="0" smtClean="0"/>
              <a:t>2513</a:t>
            </a:r>
            <a:r>
              <a:rPr lang="sr-Latn-ME" sz="2400" dirty="0" smtClean="0"/>
              <a:t>, a neopravdanih izostanaka je </a:t>
            </a:r>
            <a:r>
              <a:rPr lang="sr-Latn-ME" sz="2400" b="1" dirty="0" smtClean="0"/>
              <a:t>19</a:t>
            </a:r>
            <a:endParaRPr lang="sr-Latn-ME" sz="2400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05103"/>
              </p:ext>
            </p:extLst>
          </p:nvPr>
        </p:nvGraphicFramePr>
        <p:xfrm>
          <a:off x="73732" y="1412776"/>
          <a:ext cx="4714292" cy="274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712703"/>
              </p:ext>
            </p:extLst>
          </p:nvPr>
        </p:nvGraphicFramePr>
        <p:xfrm>
          <a:off x="4788024" y="1844824"/>
          <a:ext cx="4131248" cy="260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274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80728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VIII razred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31862"/>
              </p:ext>
            </p:extLst>
          </p:nvPr>
        </p:nvGraphicFramePr>
        <p:xfrm>
          <a:off x="2876" y="3275582"/>
          <a:ext cx="4497115" cy="317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51520" y="1988840"/>
            <a:ext cx="3600400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1600" b="1" dirty="0"/>
              <a:t>UKUPNO  </a:t>
            </a:r>
            <a:r>
              <a:rPr lang="sr-Latn-ME" sz="1600" b="1" dirty="0" smtClean="0"/>
              <a:t>144 </a:t>
            </a:r>
            <a:r>
              <a:rPr lang="sr-Latn-ME" sz="1600" b="1" dirty="0"/>
              <a:t>UČENIKA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35933"/>
              </p:ext>
            </p:extLst>
          </p:nvPr>
        </p:nvGraphicFramePr>
        <p:xfrm>
          <a:off x="4211961" y="1844824"/>
          <a:ext cx="4932040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ME" b="1" dirty="0" smtClean="0"/>
              <a:t>3 učenika sa 1 nedovoljnom ocjenom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374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/>
              <a:t>Broj opravdanih izostanaka je </a:t>
            </a:r>
            <a:r>
              <a:rPr lang="sr-Latn-ME" sz="2400" b="1" dirty="0" smtClean="0"/>
              <a:t>2284</a:t>
            </a:r>
            <a:r>
              <a:rPr lang="sr-Latn-ME" sz="2400" dirty="0" smtClean="0"/>
              <a:t>, a neopravdanih izostanaka je </a:t>
            </a:r>
            <a:r>
              <a:rPr lang="sr-Latn-ME" sz="2400" b="1" dirty="0" smtClean="0"/>
              <a:t>189</a:t>
            </a:r>
            <a:endParaRPr lang="sr-Latn-ME" sz="2400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33633"/>
              </p:ext>
            </p:extLst>
          </p:nvPr>
        </p:nvGraphicFramePr>
        <p:xfrm>
          <a:off x="0" y="1844824"/>
          <a:ext cx="49320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725328"/>
              </p:ext>
            </p:extLst>
          </p:nvPr>
        </p:nvGraphicFramePr>
        <p:xfrm>
          <a:off x="4583517" y="1124744"/>
          <a:ext cx="45604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88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1438"/>
            <a:ext cx="8229600" cy="1008112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razred – poslije popravnih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17965"/>
              </p:ext>
            </p:extLst>
          </p:nvPr>
        </p:nvGraphicFramePr>
        <p:xfrm>
          <a:off x="107504" y="1512906"/>
          <a:ext cx="436720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019288"/>
              </p:ext>
            </p:extLst>
          </p:nvPr>
        </p:nvGraphicFramePr>
        <p:xfrm>
          <a:off x="4057650" y="1268760"/>
          <a:ext cx="5086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422870"/>
              </p:ext>
            </p:extLst>
          </p:nvPr>
        </p:nvGraphicFramePr>
        <p:xfrm>
          <a:off x="25722" y="4058771"/>
          <a:ext cx="50863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41490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Stepen prelaznosti je kod svih odjeljenja poslije popravnih 100%</a:t>
            </a:r>
            <a:endParaRPr lang="sr-Latn-ME" sz="24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755576" y="1573514"/>
            <a:ext cx="3024336" cy="1607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1600" b="1" dirty="0"/>
              <a:t>UKUPNO  </a:t>
            </a:r>
            <a:r>
              <a:rPr lang="sr-Latn-ME" sz="1600" b="1" dirty="0" smtClean="0"/>
              <a:t>166 </a:t>
            </a:r>
            <a:r>
              <a:rPr lang="sr-Latn-ME" sz="1600" b="1" dirty="0"/>
              <a:t>UČENIKA</a:t>
            </a:r>
          </a:p>
        </p:txBody>
      </p:sp>
    </p:spTree>
    <p:extLst>
      <p:ext uri="{BB962C8B-B14F-4D97-AF65-F5344CB8AC3E}">
        <p14:creationId xmlns:p14="http://schemas.microsoft.com/office/powerpoint/2010/main" val="2566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069848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VI-IX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154326"/>
              </p:ext>
            </p:extLst>
          </p:nvPr>
        </p:nvGraphicFramePr>
        <p:xfrm>
          <a:off x="-193129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166156"/>
              </p:ext>
            </p:extLst>
          </p:nvPr>
        </p:nvGraphicFramePr>
        <p:xfrm>
          <a:off x="4570639" y="1124744"/>
          <a:ext cx="45733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221088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Od VI- IX razreda 7 učenika je sa 1 nedodvoljnom ocjenom upućeno na  avgustovski 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Srednja ocjena 4.13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Prelaznost 98.82%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9277 </a:t>
            </a:r>
            <a:r>
              <a:rPr lang="sr-Latn-ME" sz="2400" b="1" dirty="0"/>
              <a:t>opravdanih, </a:t>
            </a:r>
            <a:r>
              <a:rPr lang="sr-Latn-ME" sz="2400" b="1" dirty="0" smtClean="0"/>
              <a:t>338 </a:t>
            </a:r>
            <a:r>
              <a:rPr lang="sr-Latn-ME" sz="2400" b="1" dirty="0"/>
              <a:t>neopravdanih </a:t>
            </a:r>
            <a:r>
              <a:rPr lang="sr-Latn-ME" sz="2400" b="1" dirty="0" smtClean="0"/>
              <a:t>izostanaka</a:t>
            </a:r>
            <a:endParaRPr lang="sr-Latn-M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ME" sz="2400" b="1" dirty="0"/>
          </a:p>
        </p:txBody>
      </p:sp>
    </p:spTree>
    <p:extLst>
      <p:ext uri="{BB962C8B-B14F-4D97-AF65-F5344CB8AC3E}">
        <p14:creationId xmlns:p14="http://schemas.microsoft.com/office/powerpoint/2010/main" val="233059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8229600" cy="1069848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III- IX 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95779"/>
              </p:ext>
            </p:extLst>
          </p:nvPr>
        </p:nvGraphicFramePr>
        <p:xfrm>
          <a:off x="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83055"/>
              </p:ext>
            </p:extLst>
          </p:nvPr>
        </p:nvGraphicFramePr>
        <p:xfrm>
          <a:off x="4788024" y="1052736"/>
          <a:ext cx="45733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869160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800" b="1" dirty="0" smtClean="0"/>
              <a:t>Od III- IX srednja ocjena 4.32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800" b="1" dirty="0" smtClean="0"/>
              <a:t>Prelaznost 99.32%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800" b="1" dirty="0" smtClean="0"/>
              <a:t>13 877 opravdanih,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2800" b="1" dirty="0" smtClean="0"/>
              <a:t>351 neopravdanih</a:t>
            </a:r>
            <a:endParaRPr lang="sr-Latn-ME" sz="2800" b="1" dirty="0"/>
          </a:p>
        </p:txBody>
      </p:sp>
    </p:spTree>
    <p:extLst>
      <p:ext uri="{BB962C8B-B14F-4D97-AF65-F5344CB8AC3E}">
        <p14:creationId xmlns:p14="http://schemas.microsoft.com/office/powerpoint/2010/main" val="17417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229600" cy="1066800"/>
          </a:xfrm>
        </p:spPr>
        <p:txBody>
          <a:bodyPr/>
          <a:lstStyle/>
          <a:p>
            <a:r>
              <a:rPr lang="sr-Latn-ME" dirty="0" smtClean="0">
                <a:solidFill>
                  <a:srgbClr val="7030A0"/>
                </a:solidFill>
              </a:rPr>
              <a:t>                I razred</a:t>
            </a:r>
            <a:endParaRPr lang="sr-Latn-ME" dirty="0">
              <a:solidFill>
                <a:srgbClr val="7030A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98837"/>
              </p:ext>
            </p:extLst>
          </p:nvPr>
        </p:nvGraphicFramePr>
        <p:xfrm>
          <a:off x="179512" y="19088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18228"/>
              </p:ext>
            </p:extLst>
          </p:nvPr>
        </p:nvGraphicFramePr>
        <p:xfrm>
          <a:off x="4355976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6612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/>
              <a:t>Napravljeno je </a:t>
            </a:r>
            <a:r>
              <a:rPr lang="sr-Latn-ME" sz="2400" b="1" dirty="0" smtClean="0"/>
              <a:t>1081</a:t>
            </a:r>
            <a:r>
              <a:rPr lang="sr-Latn-ME" sz="2400" dirty="0" smtClean="0"/>
              <a:t> opravdanih izostanaka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138711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936104"/>
          </a:xfrm>
        </p:spPr>
        <p:txBody>
          <a:bodyPr/>
          <a:lstStyle/>
          <a:p>
            <a:pPr algn="ctr"/>
            <a:r>
              <a:rPr lang="sr-Latn-M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razred</a:t>
            </a:r>
            <a:endParaRPr lang="sr-Latn-ME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346934"/>
              </p:ext>
            </p:extLst>
          </p:nvPr>
        </p:nvGraphicFramePr>
        <p:xfrm>
          <a:off x="-108520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084558"/>
              </p:ext>
            </p:extLst>
          </p:nvPr>
        </p:nvGraphicFramePr>
        <p:xfrm>
          <a:off x="3923928" y="1988840"/>
          <a:ext cx="522007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83488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/>
              <a:t> </a:t>
            </a:r>
            <a:r>
              <a:rPr lang="sr-Latn-ME" sz="2400" b="1" dirty="0" smtClean="0"/>
              <a:t>1721 </a:t>
            </a:r>
            <a:r>
              <a:rPr lang="sr-Latn-ME" sz="2400" dirty="0" smtClean="0"/>
              <a:t> opravdanih izostanaka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158767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67" y="404664"/>
            <a:ext cx="8229600" cy="980728"/>
          </a:xfrm>
        </p:spPr>
        <p:txBody>
          <a:bodyPr/>
          <a:lstStyle/>
          <a:p>
            <a:pPr algn="ctr"/>
            <a:r>
              <a:rPr lang="sr-Latn-M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razred</a:t>
            </a:r>
            <a:endParaRPr lang="sr-Latn-ME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11128"/>
              </p:ext>
            </p:extLst>
          </p:nvPr>
        </p:nvGraphicFramePr>
        <p:xfrm>
          <a:off x="107504" y="1052736"/>
          <a:ext cx="4114202" cy="213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29911"/>
              </p:ext>
            </p:extLst>
          </p:nvPr>
        </p:nvGraphicFramePr>
        <p:xfrm>
          <a:off x="4905164" y="1844824"/>
          <a:ext cx="4238836" cy="246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948058"/>
              </p:ext>
            </p:extLst>
          </p:nvPr>
        </p:nvGraphicFramePr>
        <p:xfrm>
          <a:off x="285720" y="3861048"/>
          <a:ext cx="4159504" cy="279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4725144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Stepen prelaznosti kod svih odjeljenja </a:t>
            </a:r>
            <a:r>
              <a:rPr lang="sr-Latn-ME" sz="2000" b="1" dirty="0" smtClean="0"/>
              <a:t> III </a:t>
            </a:r>
            <a:r>
              <a:rPr lang="sr-Latn-ME" sz="2000" dirty="0" smtClean="0"/>
              <a:t>razreda je </a:t>
            </a:r>
            <a:r>
              <a:rPr lang="sr-Latn-ME" sz="2400" b="1" dirty="0" smtClean="0"/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Opravdanih izostanaka </a:t>
            </a:r>
            <a:r>
              <a:rPr lang="sr-Latn-ME" sz="2400" b="1" dirty="0" smtClean="0"/>
              <a:t>1271</a:t>
            </a:r>
            <a:endParaRPr lang="sr-Latn-ME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155390"/>
            <a:ext cx="17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/>
              <a:t>Ukupno 166 učenika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975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066800"/>
          </a:xfrm>
        </p:spPr>
        <p:txBody>
          <a:bodyPr/>
          <a:lstStyle/>
          <a:p>
            <a:r>
              <a:rPr lang="sr-Latn-M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razred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843307"/>
              </p:ext>
            </p:extLst>
          </p:nvPr>
        </p:nvGraphicFramePr>
        <p:xfrm>
          <a:off x="395536" y="1124744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506041"/>
              </p:ext>
            </p:extLst>
          </p:nvPr>
        </p:nvGraphicFramePr>
        <p:xfrm>
          <a:off x="4716016" y="908720"/>
          <a:ext cx="4427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14706"/>
              </p:ext>
            </p:extLst>
          </p:nvPr>
        </p:nvGraphicFramePr>
        <p:xfrm>
          <a:off x="-108520" y="4049688"/>
          <a:ext cx="50040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422108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Stepen prelaznosti kod svih odjeljenja  IV razreda je </a:t>
            </a:r>
            <a:r>
              <a:rPr lang="sr-Latn-ME" sz="2400" b="1" dirty="0" smtClean="0"/>
              <a:t>100 %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 </a:t>
            </a:r>
            <a:r>
              <a:rPr lang="sr-Latn-ME" sz="2400" b="1" dirty="0" smtClean="0"/>
              <a:t>1264</a:t>
            </a:r>
            <a:r>
              <a:rPr lang="sr-Latn-ME" sz="2000" dirty="0" smtClean="0"/>
              <a:t> opravdana izostanka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b="1" dirty="0" smtClean="0"/>
              <a:t> 13 </a:t>
            </a:r>
            <a:r>
              <a:rPr lang="sr-Latn-ME" sz="2000" dirty="0" smtClean="0"/>
              <a:t>neopravdanih</a:t>
            </a:r>
            <a:endParaRPr lang="sr-Latn-ME" sz="2000" dirty="0"/>
          </a:p>
        </p:txBody>
      </p:sp>
    </p:spTree>
    <p:extLst>
      <p:ext uri="{BB962C8B-B14F-4D97-AF65-F5344CB8AC3E}">
        <p14:creationId xmlns:p14="http://schemas.microsoft.com/office/powerpoint/2010/main" val="429027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066800"/>
          </a:xfrm>
        </p:spPr>
        <p:txBody>
          <a:bodyPr/>
          <a:lstStyle/>
          <a:p>
            <a:r>
              <a:rPr lang="sr-Latn-M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 razred</a:t>
            </a:r>
            <a:endParaRPr lang="sr-Latn-ME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76130"/>
              </p:ext>
            </p:extLst>
          </p:nvPr>
        </p:nvGraphicFramePr>
        <p:xfrm>
          <a:off x="-31973" y="1124744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32052"/>
              </p:ext>
            </p:extLst>
          </p:nvPr>
        </p:nvGraphicFramePr>
        <p:xfrm>
          <a:off x="4561085" y="1412776"/>
          <a:ext cx="457200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414826"/>
              </p:ext>
            </p:extLst>
          </p:nvPr>
        </p:nvGraphicFramePr>
        <p:xfrm>
          <a:off x="251520" y="4005065"/>
          <a:ext cx="4320480" cy="267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4048" y="4944363"/>
            <a:ext cx="4139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Stepen prelaznosti kod svih odjeljenja  V razreda je </a:t>
            </a:r>
            <a:r>
              <a:rPr lang="sr-Latn-ME" sz="2400" b="1" dirty="0" smtClean="0"/>
              <a:t>100 %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000" dirty="0" smtClean="0"/>
              <a:t>Napravljeno je  </a:t>
            </a:r>
            <a:r>
              <a:rPr lang="sr-Latn-ME" sz="2400" b="1" dirty="0" smtClean="0"/>
              <a:t>1858 </a:t>
            </a:r>
            <a:r>
              <a:rPr lang="sr-Latn-ME" sz="2000" dirty="0" smtClean="0"/>
              <a:t>opravdanih izostanka</a:t>
            </a:r>
            <a:endParaRPr lang="sr-Latn-ME" sz="2000" dirty="0"/>
          </a:p>
        </p:txBody>
      </p:sp>
    </p:spTree>
    <p:extLst>
      <p:ext uri="{BB962C8B-B14F-4D97-AF65-F5344CB8AC3E}">
        <p14:creationId xmlns:p14="http://schemas.microsoft.com/office/powerpoint/2010/main" val="198670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24" y="188640"/>
            <a:ext cx="8229600" cy="1066800"/>
          </a:xfrm>
        </p:spPr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UKUPNO III-V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184576"/>
          </a:xfrm>
        </p:spPr>
        <p:txBody>
          <a:bodyPr>
            <a:normAutofit/>
          </a:bodyPr>
          <a:lstStyle/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pPr marL="285750" indent="-285750"/>
            <a:endParaRPr lang="sr-Latn-ME" dirty="0" smtClean="0"/>
          </a:p>
          <a:p>
            <a:pPr marL="285750" indent="-285750"/>
            <a:endParaRPr lang="sr-Latn-ME" dirty="0"/>
          </a:p>
          <a:p>
            <a:pPr marL="285750" indent="-285750"/>
            <a:r>
              <a:rPr lang="sr-Latn-ME" dirty="0" smtClean="0"/>
              <a:t>Srednja </a:t>
            </a:r>
            <a:r>
              <a:rPr lang="sr-Latn-ME" dirty="0"/>
              <a:t>ocjena odjeljenja je </a:t>
            </a:r>
            <a:r>
              <a:rPr lang="sr-Latn-ME" b="1" dirty="0" smtClean="0"/>
              <a:t>4.51</a:t>
            </a:r>
            <a:endParaRPr lang="sr-Latn-ME" b="1" dirty="0"/>
          </a:p>
          <a:p>
            <a:pPr marL="285750" indent="-285750"/>
            <a:r>
              <a:rPr lang="sr-Latn-ME" b="1" dirty="0" smtClean="0"/>
              <a:t>4600</a:t>
            </a:r>
            <a:r>
              <a:rPr lang="sr-Latn-ME" dirty="0" smtClean="0"/>
              <a:t> opravdanih </a:t>
            </a:r>
            <a:r>
              <a:rPr lang="sr-Latn-ME" dirty="0"/>
              <a:t>izostanka</a:t>
            </a:r>
          </a:p>
          <a:p>
            <a:pPr marL="285750" indent="-285750"/>
            <a:r>
              <a:rPr lang="sr-Latn-ME" dirty="0"/>
              <a:t>Pralaznost 100</a:t>
            </a:r>
            <a:r>
              <a:rPr lang="sr-Latn-ME" dirty="0" smtClean="0"/>
              <a:t>%.</a:t>
            </a:r>
            <a:endParaRPr lang="sr-Latn-ME" dirty="0"/>
          </a:p>
          <a:p>
            <a:endParaRPr lang="sr-Latn-M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51674"/>
              </p:ext>
            </p:extLst>
          </p:nvPr>
        </p:nvGraphicFramePr>
        <p:xfrm>
          <a:off x="314324" y="1379612"/>
          <a:ext cx="5121771" cy="327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422403"/>
              </p:ext>
            </p:extLst>
          </p:nvPr>
        </p:nvGraphicFramePr>
        <p:xfrm>
          <a:off x="4572000" y="1340768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16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razred</a:t>
            </a:r>
            <a:endParaRPr lang="sr-Latn-M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84436"/>
              </p:ext>
            </p:extLst>
          </p:nvPr>
        </p:nvGraphicFramePr>
        <p:xfrm>
          <a:off x="179512" y="1844824"/>
          <a:ext cx="4402832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779383"/>
              </p:ext>
            </p:extLst>
          </p:nvPr>
        </p:nvGraphicFramePr>
        <p:xfrm>
          <a:off x="4644008" y="1916832"/>
          <a:ext cx="44999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424" y="458112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b="1" dirty="0" smtClean="0"/>
              <a:t>UKUPNO 128 UČENIKA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39" y="522920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ME" sz="2400" dirty="0" smtClean="0"/>
              <a:t>2 učenika sa 1 nedovoljnom ocjenom.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1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4522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 smtClean="0"/>
              <a:t>Napravljeno je  </a:t>
            </a:r>
            <a:r>
              <a:rPr lang="sr-Latn-ME" sz="3200" b="1" dirty="0" smtClean="0"/>
              <a:t>1445</a:t>
            </a:r>
            <a:r>
              <a:rPr lang="sr-Latn-ME" sz="2400" dirty="0" smtClean="0"/>
              <a:t> opravdanih izostanaka</a:t>
            </a:r>
            <a:endParaRPr lang="sr-Latn-ME" sz="24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32141"/>
              </p:ext>
            </p:extLst>
          </p:nvPr>
        </p:nvGraphicFramePr>
        <p:xfrm>
          <a:off x="0" y="1196752"/>
          <a:ext cx="4560577" cy="334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09580"/>
              </p:ext>
            </p:extLst>
          </p:nvPr>
        </p:nvGraphicFramePr>
        <p:xfrm>
          <a:off x="4355976" y="1196752"/>
          <a:ext cx="4788047" cy="34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1702376"/>
            <a:ext cx="157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Popovi</a:t>
            </a:r>
            <a:r>
              <a:rPr lang="sr-Latn-ME" sz="1200" dirty="0" smtClean="0">
                <a:solidFill>
                  <a:srgbClr val="FF0000"/>
                </a:solidFill>
              </a:rPr>
              <a:t>ć Dragan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7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</TotalTime>
  <Words>388</Words>
  <Application>Microsoft Office PowerPoint</Application>
  <PresentationFormat>On-screen Show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Izvještaj na kraju školske 2015/2017</vt:lpstr>
      <vt:lpstr>                I razred</vt:lpstr>
      <vt:lpstr>II razred</vt:lpstr>
      <vt:lpstr>III razred</vt:lpstr>
      <vt:lpstr>  IV razred</vt:lpstr>
      <vt:lpstr>  V razred</vt:lpstr>
      <vt:lpstr>  UKUPNO III-V</vt:lpstr>
      <vt:lpstr>VI razred</vt:lpstr>
      <vt:lpstr>PowerPoint Presentation</vt:lpstr>
      <vt:lpstr>  VII razred</vt:lpstr>
      <vt:lpstr>PowerPoint Presentation</vt:lpstr>
      <vt:lpstr>   VIII razred</vt:lpstr>
      <vt:lpstr>PowerPoint Presentation</vt:lpstr>
      <vt:lpstr>IX razred – poslije popravnih</vt:lpstr>
      <vt:lpstr>  VI-IX</vt:lpstr>
      <vt:lpstr>  III- IX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Izvještaj na kraju školske 2015/2017</dc:title>
  <dc:creator>Rada</dc:creator>
  <cp:lastModifiedBy>Rada</cp:lastModifiedBy>
  <cp:revision>1</cp:revision>
  <dcterms:created xsi:type="dcterms:W3CDTF">2016-06-30T11:24:50Z</dcterms:created>
  <dcterms:modified xsi:type="dcterms:W3CDTF">2016-06-30T11:28:23Z</dcterms:modified>
</cp:coreProperties>
</file>